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9" r:id="rId2"/>
    <p:sldId id="350" r:id="rId3"/>
    <p:sldId id="363" r:id="rId4"/>
    <p:sldId id="327" r:id="rId5"/>
    <p:sldId id="364" r:id="rId6"/>
    <p:sldId id="366" r:id="rId7"/>
    <p:sldId id="359" r:id="rId8"/>
    <p:sldId id="296" r:id="rId9"/>
    <p:sldId id="360" r:id="rId10"/>
  </p:sldIdLst>
  <p:sldSz cx="9398000" cy="6858000"/>
  <p:notesSz cx="6797675" cy="9872663"/>
  <p:defaultTextStyle>
    <a:defPPr>
      <a:defRPr lang="el-GR"/>
    </a:defPPr>
    <a:lvl1pPr algn="ctr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9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1" userDrawn="1">
          <p15:clr>
            <a:srgbClr val="A4A3A4"/>
          </p15:clr>
        </p15:guide>
        <p15:guide id="2" pos="2101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CC33"/>
    <a:srgbClr val="F9D477"/>
    <a:srgbClr val="FFC266"/>
    <a:srgbClr val="FFECAF"/>
    <a:srgbClr val="66CCFF"/>
    <a:srgbClr val="99FF33"/>
    <a:srgbClr val="808000"/>
    <a:srgbClr val="FF9966"/>
    <a:srgbClr val="FF9933"/>
    <a:srgbClr val="E9E4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Μεσαίο στυλ 1 - Έμφαση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Μεσαίο στυλ 3 - Έμφαση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Φωτεινό στυλ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4B1156A-380E-4F78-BDF5-A606A8083BF9}" styleName="Μεσαίο στυλ 4 - Έμφαση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85029" autoAdjust="0"/>
  </p:normalViewPr>
  <p:slideViewPr>
    <p:cSldViewPr>
      <p:cViewPr varScale="1">
        <p:scale>
          <a:sx n="99" d="100"/>
          <a:sy n="99" d="100"/>
        </p:scale>
        <p:origin x="1902" y="78"/>
      </p:cViewPr>
      <p:guideLst>
        <p:guide orient="horz" pos="2160"/>
        <p:guide pos="2880"/>
        <p:guide pos="29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966" y="-84"/>
      </p:cViewPr>
      <p:guideLst>
        <p:guide orient="horz" pos="3111"/>
        <p:guide pos="2101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7C6D29-F8F3-4E93-AA74-03C4421CDBAA}" type="doc">
      <dgm:prSet loTypeId="urn:microsoft.com/office/officeart/2005/8/layout/process4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l-GR"/>
        </a:p>
      </dgm:t>
    </dgm:pt>
    <dgm:pt modelId="{D973B180-8CE1-4063-A7FA-0094AC128368}">
      <dgm:prSet custT="1"/>
      <dgm:spPr>
        <a:solidFill>
          <a:srgbClr val="66CCFF"/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pPr algn="ctr"/>
          <a:r>
            <a:rPr lang="el-GR" sz="25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rPr>
            <a:t>ΝΕΑ ΕΡΓΑ – ΜΕΛΕΤΕΣ </a:t>
          </a:r>
          <a:endParaRPr lang="en-US" sz="2500" b="1" cap="none" spc="0" dirty="0" smtClean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chemeClr val="bg2">
                <a:tint val="85000"/>
                <a:satMod val="155000"/>
              </a:schemeClr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</a:endParaRPr>
        </a:p>
        <a:p>
          <a:pPr algn="ctr"/>
          <a:r>
            <a:rPr lang="el-GR" sz="25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rPr>
            <a:t>1.369.049,29 €</a:t>
          </a:r>
          <a:r>
            <a:rPr lang="el-GR" sz="2500" b="1" cap="none" spc="0" dirty="0" smtClean="0">
              <a:ln w="18000"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rPr>
            <a:t> </a:t>
          </a:r>
          <a:endParaRPr lang="el-GR" sz="2500" b="1" cap="none" spc="0" dirty="0">
            <a:ln w="18000">
              <a:prstDash val="solid"/>
              <a:miter lim="800000"/>
            </a:ln>
            <a:effectLst>
              <a:outerShdw blurRad="25500" dist="23000" dir="7020000" algn="tl">
                <a:srgbClr val="000000">
                  <a:alpha val="50000"/>
                </a:srgbClr>
              </a:outerShdw>
            </a:effectLst>
          </a:endParaRPr>
        </a:p>
      </dgm:t>
    </dgm:pt>
    <dgm:pt modelId="{7E3A500F-6F32-45BF-B76D-5296C9250071}" type="parTrans" cxnId="{3E7CE1F2-D5A6-4B62-AF48-6AC57C835C15}">
      <dgm:prSet/>
      <dgm:spPr/>
      <dgm:t>
        <a:bodyPr/>
        <a:lstStyle/>
        <a:p>
          <a:endParaRPr lang="el-GR"/>
        </a:p>
      </dgm:t>
    </dgm:pt>
    <dgm:pt modelId="{464A18A4-91B7-45D8-81B7-BE68E6760D50}" type="sibTrans" cxnId="{3E7CE1F2-D5A6-4B62-AF48-6AC57C835C15}">
      <dgm:prSet/>
      <dgm:spPr/>
      <dgm:t>
        <a:bodyPr/>
        <a:lstStyle/>
        <a:p>
          <a:endParaRPr lang="el-GR"/>
        </a:p>
      </dgm:t>
    </dgm:pt>
    <dgm:pt modelId="{47CACA00-A730-47E5-AFA3-301052B3B4F3}">
      <dgm:prSet custT="1"/>
      <dgm:spPr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pPr algn="ctr"/>
          <a:r>
            <a:rPr lang="el-GR" sz="25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rPr>
            <a:t>ΤΕΧΝΙΚΟ ΠΡΟΓΡΑΜΜΑ ΔΗΜΟΥ 2024</a:t>
          </a:r>
        </a:p>
        <a:p>
          <a:pPr algn="ctr"/>
          <a:r>
            <a:rPr lang="el-GR" sz="25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rPr>
            <a:t>81.874.087,24€</a:t>
          </a:r>
          <a:endParaRPr lang="el-GR" sz="2500" b="1" cap="none" spc="0" dirty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chemeClr val="bg2">
                <a:tint val="85000"/>
                <a:satMod val="155000"/>
              </a:schemeClr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</a:endParaRPr>
        </a:p>
      </dgm:t>
    </dgm:pt>
    <dgm:pt modelId="{94053BA7-B3C5-4E8E-AC0D-D8F19D33F655}" type="sibTrans" cxnId="{30B14257-BF86-480F-A492-69841ECD6DDF}">
      <dgm:prSet/>
      <dgm:spPr/>
      <dgm:t>
        <a:bodyPr/>
        <a:lstStyle/>
        <a:p>
          <a:endParaRPr lang="el-GR"/>
        </a:p>
      </dgm:t>
    </dgm:pt>
    <dgm:pt modelId="{D8F3309D-02D6-43DA-982B-7C9A615AA6DF}" type="parTrans" cxnId="{30B14257-BF86-480F-A492-69841ECD6DDF}">
      <dgm:prSet/>
      <dgm:spPr/>
      <dgm:t>
        <a:bodyPr/>
        <a:lstStyle/>
        <a:p>
          <a:endParaRPr lang="el-GR"/>
        </a:p>
      </dgm:t>
    </dgm:pt>
    <dgm:pt modelId="{8CDD532B-DE4C-42CC-9057-A77A4F65DD8B}" type="pres">
      <dgm:prSet presAssocID="{777C6D29-F8F3-4E93-AA74-03C4421CDBA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82AA3BDF-4D7D-4706-A361-0BB891324F54}" type="pres">
      <dgm:prSet presAssocID="{D973B180-8CE1-4063-A7FA-0094AC128368}" presName="boxAndChildren" presStyleCnt="0"/>
      <dgm:spPr/>
    </dgm:pt>
    <dgm:pt modelId="{1FFD9CA5-1744-4D5E-A8F9-E5B698255614}" type="pres">
      <dgm:prSet presAssocID="{D973B180-8CE1-4063-A7FA-0094AC128368}" presName="parentTextBox" presStyleLbl="node1" presStyleIdx="0" presStyleCnt="2" custScaleY="38233" custLinFactNeighborX="84" custLinFactNeighborY="1910"/>
      <dgm:spPr/>
      <dgm:t>
        <a:bodyPr/>
        <a:lstStyle/>
        <a:p>
          <a:endParaRPr lang="el-GR"/>
        </a:p>
      </dgm:t>
    </dgm:pt>
    <dgm:pt modelId="{194751C4-1E8B-452C-AC09-9796290454F2}" type="pres">
      <dgm:prSet presAssocID="{94053BA7-B3C5-4E8E-AC0D-D8F19D33F655}" presName="sp" presStyleCnt="0"/>
      <dgm:spPr/>
      <dgm:t>
        <a:bodyPr/>
        <a:lstStyle/>
        <a:p>
          <a:endParaRPr lang="el-GR"/>
        </a:p>
      </dgm:t>
    </dgm:pt>
    <dgm:pt modelId="{A4C6699E-57B8-4564-BFC1-7B4E92AC2A16}" type="pres">
      <dgm:prSet presAssocID="{47CACA00-A730-47E5-AFA3-301052B3B4F3}" presName="arrowAndChildren" presStyleCnt="0"/>
      <dgm:spPr/>
      <dgm:t>
        <a:bodyPr/>
        <a:lstStyle/>
        <a:p>
          <a:endParaRPr lang="el-GR"/>
        </a:p>
      </dgm:t>
    </dgm:pt>
    <dgm:pt modelId="{A6C9690D-1E87-4738-B505-1BC3F89822EA}" type="pres">
      <dgm:prSet presAssocID="{47CACA00-A730-47E5-AFA3-301052B3B4F3}" presName="parentTextArrow" presStyleLbl="node1" presStyleIdx="1" presStyleCnt="2" custScaleY="36441" custLinFactNeighborX="431" custLinFactNeighborY="-21744"/>
      <dgm:spPr/>
      <dgm:t>
        <a:bodyPr/>
        <a:lstStyle/>
        <a:p>
          <a:endParaRPr lang="el-GR"/>
        </a:p>
      </dgm:t>
    </dgm:pt>
  </dgm:ptLst>
  <dgm:cxnLst>
    <dgm:cxn modelId="{35F06937-DBC8-483E-9781-10ACD8495BA4}" type="presOf" srcId="{47CACA00-A730-47E5-AFA3-301052B3B4F3}" destId="{A6C9690D-1E87-4738-B505-1BC3F89822EA}" srcOrd="0" destOrd="0" presId="urn:microsoft.com/office/officeart/2005/8/layout/process4"/>
    <dgm:cxn modelId="{857D09CC-0B2A-43FA-9F54-D8BF0F45E0E2}" type="presOf" srcId="{777C6D29-F8F3-4E93-AA74-03C4421CDBAA}" destId="{8CDD532B-DE4C-42CC-9057-A77A4F65DD8B}" srcOrd="0" destOrd="0" presId="urn:microsoft.com/office/officeart/2005/8/layout/process4"/>
    <dgm:cxn modelId="{3E7CE1F2-D5A6-4B62-AF48-6AC57C835C15}" srcId="{777C6D29-F8F3-4E93-AA74-03C4421CDBAA}" destId="{D973B180-8CE1-4063-A7FA-0094AC128368}" srcOrd="1" destOrd="0" parTransId="{7E3A500F-6F32-45BF-B76D-5296C9250071}" sibTransId="{464A18A4-91B7-45D8-81B7-BE68E6760D50}"/>
    <dgm:cxn modelId="{30B14257-BF86-480F-A492-69841ECD6DDF}" srcId="{777C6D29-F8F3-4E93-AA74-03C4421CDBAA}" destId="{47CACA00-A730-47E5-AFA3-301052B3B4F3}" srcOrd="0" destOrd="0" parTransId="{D8F3309D-02D6-43DA-982B-7C9A615AA6DF}" sibTransId="{94053BA7-B3C5-4E8E-AC0D-D8F19D33F655}"/>
    <dgm:cxn modelId="{C667E0E0-B45D-47D1-8902-5F3C8E57A4F6}" type="presOf" srcId="{D973B180-8CE1-4063-A7FA-0094AC128368}" destId="{1FFD9CA5-1744-4D5E-A8F9-E5B698255614}" srcOrd="0" destOrd="0" presId="urn:microsoft.com/office/officeart/2005/8/layout/process4"/>
    <dgm:cxn modelId="{B57CD338-45FB-427C-A6F9-C7D9E51A21B6}" type="presParOf" srcId="{8CDD532B-DE4C-42CC-9057-A77A4F65DD8B}" destId="{82AA3BDF-4D7D-4706-A361-0BB891324F54}" srcOrd="0" destOrd="0" presId="urn:microsoft.com/office/officeart/2005/8/layout/process4"/>
    <dgm:cxn modelId="{ED3897E8-759F-4419-BBD2-DD39B5D96CC4}" type="presParOf" srcId="{82AA3BDF-4D7D-4706-A361-0BB891324F54}" destId="{1FFD9CA5-1744-4D5E-A8F9-E5B698255614}" srcOrd="0" destOrd="0" presId="urn:microsoft.com/office/officeart/2005/8/layout/process4"/>
    <dgm:cxn modelId="{D711E6B2-6F0B-4870-8E9B-3EC2AAB24257}" type="presParOf" srcId="{8CDD532B-DE4C-42CC-9057-A77A4F65DD8B}" destId="{194751C4-1E8B-452C-AC09-9796290454F2}" srcOrd="1" destOrd="0" presId="urn:microsoft.com/office/officeart/2005/8/layout/process4"/>
    <dgm:cxn modelId="{804E80B5-E543-48B9-8E23-3940367199BD}" type="presParOf" srcId="{8CDD532B-DE4C-42CC-9057-A77A4F65DD8B}" destId="{A4C6699E-57B8-4564-BFC1-7B4E92AC2A16}" srcOrd="2" destOrd="0" presId="urn:microsoft.com/office/officeart/2005/8/layout/process4"/>
    <dgm:cxn modelId="{0044D3D1-7D0F-4912-AEC1-1221E0D84779}" type="presParOf" srcId="{A4C6699E-57B8-4564-BFC1-7B4E92AC2A16}" destId="{A6C9690D-1E87-4738-B505-1BC3F89822EA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FD9CA5-1744-4D5E-A8F9-E5B698255614}">
      <dsp:nvSpPr>
        <dsp:cNvPr id="0" name=""/>
        <dsp:cNvSpPr/>
      </dsp:nvSpPr>
      <dsp:spPr>
        <a:xfrm>
          <a:off x="0" y="2292397"/>
          <a:ext cx="8474690" cy="1459133"/>
        </a:xfrm>
        <a:prstGeom prst="rect">
          <a:avLst/>
        </a:prstGeom>
        <a:solidFill>
          <a:srgbClr val="66CCFF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 w="165100" prst="coolSlant"/>
        </a:sp3d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500" b="1" kern="1200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rPr>
            <a:t>ΝΕΑ ΕΡΓΑ – ΜΕΛΕΤΕΣ </a:t>
          </a:r>
          <a:endParaRPr lang="en-US" sz="2500" b="1" kern="1200" cap="none" spc="0" dirty="0" smtClean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chemeClr val="bg2">
                <a:tint val="85000"/>
                <a:satMod val="155000"/>
              </a:schemeClr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</a:endParaRP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500" b="1" kern="1200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rPr>
            <a:t>1.369.049,29 €</a:t>
          </a:r>
          <a:r>
            <a:rPr lang="el-GR" sz="2500" b="1" kern="1200" cap="none" spc="0" dirty="0" smtClean="0">
              <a:ln w="18000"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rPr>
            <a:t> </a:t>
          </a:r>
          <a:endParaRPr lang="el-GR" sz="2500" b="1" kern="1200" cap="none" spc="0" dirty="0">
            <a:ln w="18000">
              <a:prstDash val="solid"/>
              <a:miter lim="800000"/>
            </a:ln>
            <a:effectLst>
              <a:outerShdw blurRad="25500" dist="23000" dir="7020000" algn="tl">
                <a:srgbClr val="000000">
                  <a:alpha val="50000"/>
                </a:srgbClr>
              </a:outerShdw>
            </a:effectLst>
          </a:endParaRPr>
        </a:p>
      </dsp:txBody>
      <dsp:txXfrm>
        <a:off x="0" y="2292397"/>
        <a:ext cx="8474690" cy="1459133"/>
      </dsp:txXfrm>
    </dsp:sp>
    <dsp:sp modelId="{A6C9690D-1E87-4738-B505-1BC3F89822EA}">
      <dsp:nvSpPr>
        <dsp:cNvPr id="0" name=""/>
        <dsp:cNvSpPr/>
      </dsp:nvSpPr>
      <dsp:spPr>
        <a:xfrm rot="10800000">
          <a:off x="0" y="0"/>
          <a:ext cx="8474690" cy="2138962"/>
        </a:xfrm>
        <a:prstGeom prst="upArrowCallout">
          <a:avLst/>
        </a:prstGeom>
        <a:solidFill>
          <a:schemeClr val="accent2">
            <a:hueOff val="-14400000"/>
            <a:satOff val="-50003"/>
            <a:lumOff val="60001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 w="165100" prst="coolSlant"/>
        </a:sp3d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500" b="1" kern="1200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rPr>
            <a:t>ΤΕΧΝΙΚΟ ΠΡΟΓΡΑΜΜΑ ΔΗΜΟΥ 2024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500" b="1" kern="1200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rPr>
            <a:t>81.874.087,24€</a:t>
          </a:r>
          <a:endParaRPr lang="el-GR" sz="2500" b="1" kern="1200" cap="none" spc="0" dirty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chemeClr val="bg2">
                <a:tint val="85000"/>
                <a:satMod val="155000"/>
              </a:schemeClr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</a:endParaRPr>
        </a:p>
      </dsp:txBody>
      <dsp:txXfrm rot="10800000">
        <a:off x="0" y="0"/>
        <a:ext cx="8474690" cy="13898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="" xmlns:a16="http://schemas.microsoft.com/office/drawing/2014/main" id="{BD029E58-DA4D-4A24-A47C-95291E27705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576" cy="494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3971" name="Rectangle 3">
            <a:extLst>
              <a:ext uri="{FF2B5EF4-FFF2-40B4-BE49-F238E27FC236}">
                <a16:creationId xmlns="" xmlns:a16="http://schemas.microsoft.com/office/drawing/2014/main" id="{5678E3C3-EDD3-4038-913B-BDF3B6A242D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484" y="0"/>
            <a:ext cx="2946575" cy="494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3972" name="Rectangle 4">
            <a:extLst>
              <a:ext uri="{FF2B5EF4-FFF2-40B4-BE49-F238E27FC236}">
                <a16:creationId xmlns="" xmlns:a16="http://schemas.microsoft.com/office/drawing/2014/main" id="{ABA226AE-2015-4570-B9A1-0E6215B71B7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6977"/>
            <a:ext cx="2946576" cy="494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3973" name="Rectangle 5">
            <a:extLst>
              <a:ext uri="{FF2B5EF4-FFF2-40B4-BE49-F238E27FC236}">
                <a16:creationId xmlns="" xmlns:a16="http://schemas.microsoft.com/office/drawing/2014/main" id="{8B745738-128C-4483-87FE-825F955DFF4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484" y="9376977"/>
            <a:ext cx="2946575" cy="494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DE8910B1-EEE7-430A-9EC8-88BE5D63889F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769800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="" xmlns:a16="http://schemas.microsoft.com/office/drawing/2014/main" id="{AF0FB9CD-7225-40FD-892A-13E29C0A1DC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576" cy="494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6867" name="Rectangle 3">
            <a:extLst>
              <a:ext uri="{FF2B5EF4-FFF2-40B4-BE49-F238E27FC236}">
                <a16:creationId xmlns="" xmlns:a16="http://schemas.microsoft.com/office/drawing/2014/main" id="{32C3D194-10D3-49D0-B9E9-AE2FDB1D688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484" y="0"/>
            <a:ext cx="2946575" cy="494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3796" name="Rectangle 4">
            <a:extLst>
              <a:ext uri="{FF2B5EF4-FFF2-40B4-BE49-F238E27FC236}">
                <a16:creationId xmlns="" xmlns:a16="http://schemas.microsoft.com/office/drawing/2014/main" id="{1DCBD94A-B07D-4EFC-9A51-19368E802AF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0425" y="739775"/>
            <a:ext cx="5076825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5">
            <a:extLst>
              <a:ext uri="{FF2B5EF4-FFF2-40B4-BE49-F238E27FC236}">
                <a16:creationId xmlns="" xmlns:a16="http://schemas.microsoft.com/office/drawing/2014/main" id="{AD94265B-6039-4FA0-BDFB-13F4CA5C99F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06" y="4688490"/>
            <a:ext cx="5438464" cy="4443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36870" name="Rectangle 6">
            <a:extLst>
              <a:ext uri="{FF2B5EF4-FFF2-40B4-BE49-F238E27FC236}">
                <a16:creationId xmlns="" xmlns:a16="http://schemas.microsoft.com/office/drawing/2014/main" id="{4CD94B44-51B7-43FE-B5B7-278A2128A0A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6977"/>
            <a:ext cx="2946576" cy="494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6871" name="Rectangle 7">
            <a:extLst>
              <a:ext uri="{FF2B5EF4-FFF2-40B4-BE49-F238E27FC236}">
                <a16:creationId xmlns="" xmlns:a16="http://schemas.microsoft.com/office/drawing/2014/main" id="{680DA0B1-DE3C-4359-A7F4-7592BE87D8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484" y="9376977"/>
            <a:ext cx="2946575" cy="494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8D8F03F3-9EC2-4190-8157-F1E315C6565B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8416255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="" xmlns:a16="http://schemas.microsoft.com/office/drawing/2014/main" id="{FCE09DA9-817E-44BC-9196-EADD19EAC1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7452" indent="-283635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4542" indent="-226908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8359" indent="-226908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2175" indent="-226908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5992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9809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3625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57442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E6AEF82-456F-4908-8E7A-DB7094AD2698}" type="slidenum">
              <a:rPr lang="el-GR" altLang="el-GR"/>
              <a:pPr algn="r" eaLnBrk="1" hangingPunct="1">
                <a:spcBef>
                  <a:spcPct val="0"/>
                </a:spcBef>
              </a:pPr>
              <a:t>1</a:t>
            </a:fld>
            <a:endParaRPr lang="el-GR" altLang="el-GR"/>
          </a:p>
        </p:txBody>
      </p:sp>
      <p:sp>
        <p:nvSpPr>
          <p:cNvPr id="34819" name="Rectangle 2">
            <a:extLst>
              <a:ext uri="{FF2B5EF4-FFF2-40B4-BE49-F238E27FC236}">
                <a16:creationId xmlns="" xmlns:a16="http://schemas.microsoft.com/office/drawing/2014/main" id="{4FE5C40D-C65A-4563-B608-84515A046C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0425" y="739775"/>
            <a:ext cx="5076825" cy="3703638"/>
          </a:xfrm>
          <a:ln/>
        </p:spPr>
      </p:sp>
      <p:sp>
        <p:nvSpPr>
          <p:cNvPr id="34820" name="Rectangle 3">
            <a:extLst>
              <a:ext uri="{FF2B5EF4-FFF2-40B4-BE49-F238E27FC236}">
                <a16:creationId xmlns="" xmlns:a16="http://schemas.microsoft.com/office/drawing/2014/main" id="{8BC1F8C3-00AB-44A0-A927-76FE9B50AC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z="18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570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="" xmlns:a16="http://schemas.microsoft.com/office/drawing/2014/main" id="{F6A8DC55-2268-4727-9C59-E236EC1C14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7452" indent="-283635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4542" indent="-226908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8359" indent="-226908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2175" indent="-226908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5992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9809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3625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57442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F8E6343-FF16-487A-A987-BEB264144650}" type="slidenum">
              <a:rPr lang="el-GR" altLang="el-GR"/>
              <a:pPr algn="r" eaLnBrk="1" hangingPunct="1">
                <a:spcBef>
                  <a:spcPct val="0"/>
                </a:spcBef>
              </a:pPr>
              <a:t>2</a:t>
            </a:fld>
            <a:endParaRPr lang="el-GR" altLang="el-GR"/>
          </a:p>
        </p:txBody>
      </p:sp>
      <p:sp>
        <p:nvSpPr>
          <p:cNvPr id="36867" name="Rectangle 2">
            <a:extLst>
              <a:ext uri="{FF2B5EF4-FFF2-40B4-BE49-F238E27FC236}">
                <a16:creationId xmlns="" xmlns:a16="http://schemas.microsoft.com/office/drawing/2014/main" id="{69ED7D27-CBFC-455E-A9EA-798FC5C088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0425" y="739775"/>
            <a:ext cx="5076825" cy="3703638"/>
          </a:xfrm>
          <a:ln/>
        </p:spPr>
      </p:sp>
      <p:sp>
        <p:nvSpPr>
          <p:cNvPr id="36868" name="Rectangle 3">
            <a:extLst>
              <a:ext uri="{FF2B5EF4-FFF2-40B4-BE49-F238E27FC236}">
                <a16:creationId xmlns="" xmlns:a16="http://schemas.microsoft.com/office/drawing/2014/main" id="{F6AE941E-EE9C-4075-9C85-D1FCEF7767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6502" y="4546417"/>
            <a:ext cx="5436845" cy="444380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z="14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0683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="" xmlns:a16="http://schemas.microsoft.com/office/drawing/2014/main" id="{8FE34FC0-AA6E-4412-97D7-C787785929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7452" indent="-283635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4542" indent="-226908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8359" indent="-226908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2175" indent="-226908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5992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9809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3625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57442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7475274-2157-4794-9D89-9C095CB9A258}" type="slidenum">
              <a:rPr lang="el-GR" altLang="el-GR"/>
              <a:pPr algn="r" eaLnBrk="1" hangingPunct="1">
                <a:spcBef>
                  <a:spcPct val="0"/>
                </a:spcBef>
              </a:pPr>
              <a:t>3</a:t>
            </a:fld>
            <a:endParaRPr lang="el-GR" altLang="el-GR"/>
          </a:p>
        </p:txBody>
      </p:sp>
      <p:sp>
        <p:nvSpPr>
          <p:cNvPr id="37891" name="Rectangle 2">
            <a:extLst>
              <a:ext uri="{FF2B5EF4-FFF2-40B4-BE49-F238E27FC236}">
                <a16:creationId xmlns="" xmlns:a16="http://schemas.microsoft.com/office/drawing/2014/main" id="{BC5F7348-9C66-42FC-844A-2212B69D8F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0425" y="739775"/>
            <a:ext cx="5076825" cy="3703638"/>
          </a:xfrm>
          <a:ln/>
        </p:spPr>
      </p:sp>
      <p:sp>
        <p:nvSpPr>
          <p:cNvPr id="37892" name="Rectangle 3">
            <a:extLst>
              <a:ext uri="{FF2B5EF4-FFF2-40B4-BE49-F238E27FC236}">
                <a16:creationId xmlns="" xmlns:a16="http://schemas.microsoft.com/office/drawing/2014/main" id="{28888976-9B01-442A-AF99-80C6653F15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6502" y="4546417"/>
            <a:ext cx="5436845" cy="444380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z="1400" dirty="0">
              <a:latin typeface="Arial" panose="020B0604020202020204" pitchFamily="34" charset="0"/>
            </a:endParaRPr>
          </a:p>
          <a:p>
            <a:pPr eaLnBrk="1" hangingPunct="1"/>
            <a:r>
              <a:rPr lang="el-GR" altLang="el-GR" sz="1400" dirty="0">
                <a:latin typeface="Arial" panose="020B0604020202020204" pitchFamily="34" charset="0"/>
              </a:rPr>
              <a:t> </a:t>
            </a:r>
          </a:p>
          <a:p>
            <a:pPr eaLnBrk="1" hangingPunct="1"/>
            <a:endParaRPr lang="el-GR" altLang="el-GR" sz="14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688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="" xmlns:a16="http://schemas.microsoft.com/office/drawing/2014/main" id="{8C07EA8F-6C5C-4986-B3A7-C72ED81806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7452" indent="-283635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4542" indent="-226908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8359" indent="-226908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2175" indent="-226908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5992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9809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3625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57442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8DCAD4F-198E-4CA2-AEAF-9B014CB06819}" type="slidenum">
              <a:rPr lang="el-GR" altLang="el-GR"/>
              <a:pPr algn="r" eaLnBrk="1" hangingPunct="1">
                <a:spcBef>
                  <a:spcPct val="0"/>
                </a:spcBef>
              </a:pPr>
              <a:t>4</a:t>
            </a:fld>
            <a:endParaRPr lang="el-GR" altLang="el-GR"/>
          </a:p>
        </p:txBody>
      </p:sp>
      <p:sp>
        <p:nvSpPr>
          <p:cNvPr id="45059" name="Rectangle 2">
            <a:extLst>
              <a:ext uri="{FF2B5EF4-FFF2-40B4-BE49-F238E27FC236}">
                <a16:creationId xmlns="" xmlns:a16="http://schemas.microsoft.com/office/drawing/2014/main" id="{2CE90C17-8EEF-41AF-B5FC-0D3086D6D7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0425" y="739775"/>
            <a:ext cx="5076825" cy="3703638"/>
          </a:xfrm>
          <a:ln/>
        </p:spPr>
      </p:sp>
      <p:sp>
        <p:nvSpPr>
          <p:cNvPr id="45060" name="Rectangle 3">
            <a:extLst>
              <a:ext uri="{FF2B5EF4-FFF2-40B4-BE49-F238E27FC236}">
                <a16:creationId xmlns="" xmlns:a16="http://schemas.microsoft.com/office/drawing/2014/main" id="{B94AB8FE-03CF-4D9B-8B2A-24FDB86A5F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6502" y="4546417"/>
            <a:ext cx="5436845" cy="444380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9301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="" xmlns:a16="http://schemas.microsoft.com/office/drawing/2014/main" id="{8C07EA8F-6C5C-4986-B3A7-C72ED81806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7452" indent="-283635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4542" indent="-226908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8359" indent="-226908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2175" indent="-226908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5992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9809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3625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57442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8DCAD4F-198E-4CA2-AEAF-9B014CB06819}" type="slidenum">
              <a:rPr lang="el-GR" altLang="el-GR"/>
              <a:pPr algn="r" eaLnBrk="1" hangingPunct="1">
                <a:spcBef>
                  <a:spcPct val="0"/>
                </a:spcBef>
              </a:pPr>
              <a:t>5</a:t>
            </a:fld>
            <a:endParaRPr lang="el-GR" altLang="el-GR"/>
          </a:p>
        </p:txBody>
      </p:sp>
      <p:sp>
        <p:nvSpPr>
          <p:cNvPr id="45059" name="Rectangle 2">
            <a:extLst>
              <a:ext uri="{FF2B5EF4-FFF2-40B4-BE49-F238E27FC236}">
                <a16:creationId xmlns="" xmlns:a16="http://schemas.microsoft.com/office/drawing/2014/main" id="{2CE90C17-8EEF-41AF-B5FC-0D3086D6D7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0425" y="739775"/>
            <a:ext cx="5076825" cy="3703638"/>
          </a:xfrm>
          <a:ln/>
        </p:spPr>
      </p:sp>
      <p:sp>
        <p:nvSpPr>
          <p:cNvPr id="45060" name="Rectangle 3">
            <a:extLst>
              <a:ext uri="{FF2B5EF4-FFF2-40B4-BE49-F238E27FC236}">
                <a16:creationId xmlns="" xmlns:a16="http://schemas.microsoft.com/office/drawing/2014/main" id="{B94AB8FE-03CF-4D9B-8B2A-24FDB86A5F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6502" y="4546417"/>
            <a:ext cx="5436845" cy="444380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3456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="" xmlns:a16="http://schemas.microsoft.com/office/drawing/2014/main" id="{8FE34FC0-AA6E-4412-97D7-C787785929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7452" indent="-283635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4542" indent="-226908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8359" indent="-226908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2175" indent="-226908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5992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9809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3625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57442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7475274-2157-4794-9D89-9C095CB9A258}" type="slidenum">
              <a:rPr lang="el-GR" altLang="el-GR"/>
              <a:pPr algn="r" eaLnBrk="1" hangingPunct="1">
                <a:spcBef>
                  <a:spcPct val="0"/>
                </a:spcBef>
              </a:pPr>
              <a:t>6</a:t>
            </a:fld>
            <a:endParaRPr lang="el-GR" altLang="el-GR"/>
          </a:p>
        </p:txBody>
      </p:sp>
      <p:sp>
        <p:nvSpPr>
          <p:cNvPr id="37891" name="Rectangle 2">
            <a:extLst>
              <a:ext uri="{FF2B5EF4-FFF2-40B4-BE49-F238E27FC236}">
                <a16:creationId xmlns="" xmlns:a16="http://schemas.microsoft.com/office/drawing/2014/main" id="{BC5F7348-9C66-42FC-844A-2212B69D8F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0425" y="739775"/>
            <a:ext cx="5076825" cy="3703638"/>
          </a:xfrm>
          <a:ln/>
        </p:spPr>
      </p:sp>
      <p:sp>
        <p:nvSpPr>
          <p:cNvPr id="37892" name="Rectangle 3">
            <a:extLst>
              <a:ext uri="{FF2B5EF4-FFF2-40B4-BE49-F238E27FC236}">
                <a16:creationId xmlns="" xmlns:a16="http://schemas.microsoft.com/office/drawing/2014/main" id="{28888976-9B01-442A-AF99-80C6653F15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6502" y="4546417"/>
            <a:ext cx="5436845" cy="444380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z="1400" dirty="0">
              <a:latin typeface="Arial" panose="020B0604020202020204" pitchFamily="34" charset="0"/>
            </a:endParaRPr>
          </a:p>
          <a:p>
            <a:pPr eaLnBrk="1" hangingPunct="1"/>
            <a:r>
              <a:rPr lang="el-GR" altLang="el-GR" sz="1400" dirty="0">
                <a:latin typeface="Arial" panose="020B0604020202020204" pitchFamily="34" charset="0"/>
              </a:rPr>
              <a:t> </a:t>
            </a:r>
          </a:p>
          <a:p>
            <a:pPr eaLnBrk="1" hangingPunct="1"/>
            <a:endParaRPr lang="el-GR" altLang="el-GR" sz="14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7128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="" xmlns:a16="http://schemas.microsoft.com/office/drawing/2014/main" id="{4272B285-AA08-48D6-8B53-035902A46D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7452" indent="-283635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4542" indent="-226908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8359" indent="-226908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2175" indent="-226908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5992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9809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3625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57442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CD31E27-B10C-4776-9122-77A69DA1C473}" type="slidenum">
              <a:rPr lang="el-GR" altLang="el-GR"/>
              <a:pPr algn="r" eaLnBrk="1" hangingPunct="1">
                <a:spcBef>
                  <a:spcPct val="0"/>
                </a:spcBef>
              </a:pPr>
              <a:t>7</a:t>
            </a:fld>
            <a:endParaRPr lang="el-GR" altLang="el-GR"/>
          </a:p>
        </p:txBody>
      </p:sp>
      <p:sp>
        <p:nvSpPr>
          <p:cNvPr id="44035" name="Rectangle 2">
            <a:extLst>
              <a:ext uri="{FF2B5EF4-FFF2-40B4-BE49-F238E27FC236}">
                <a16:creationId xmlns="" xmlns:a16="http://schemas.microsoft.com/office/drawing/2014/main" id="{D254C1CC-E7B4-413E-9EEA-880E19F7D6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0425" y="739775"/>
            <a:ext cx="5076825" cy="3703638"/>
          </a:xfrm>
          <a:ln/>
        </p:spPr>
      </p:sp>
      <p:sp>
        <p:nvSpPr>
          <p:cNvPr id="44036" name="Rectangle 3">
            <a:extLst>
              <a:ext uri="{FF2B5EF4-FFF2-40B4-BE49-F238E27FC236}">
                <a16:creationId xmlns="" xmlns:a16="http://schemas.microsoft.com/office/drawing/2014/main" id="{8A6174BB-E5C7-403D-800A-B82C83F6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6502" y="4546417"/>
            <a:ext cx="5436845" cy="444380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z="14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4503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>
            <a:extLst>
              <a:ext uri="{FF2B5EF4-FFF2-40B4-BE49-F238E27FC236}">
                <a16:creationId xmlns="" xmlns:a16="http://schemas.microsoft.com/office/drawing/2014/main" id="{55928CDE-0B2F-4900-86DB-49015DBC6A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7452" indent="-283635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4542" indent="-226908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8359" indent="-226908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2175" indent="-226908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5992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9809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3625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57442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5E3043C-7892-4C09-BD26-FED56318633B}" type="slidenum">
              <a:rPr lang="el-GR" altLang="el-GR"/>
              <a:pPr algn="r" eaLnBrk="1" hangingPunct="1">
                <a:spcBef>
                  <a:spcPct val="0"/>
                </a:spcBef>
              </a:pPr>
              <a:t>8</a:t>
            </a:fld>
            <a:endParaRPr lang="el-GR" altLang="el-GR"/>
          </a:p>
        </p:txBody>
      </p:sp>
      <p:sp>
        <p:nvSpPr>
          <p:cNvPr id="65539" name="Rectangle 2">
            <a:extLst>
              <a:ext uri="{FF2B5EF4-FFF2-40B4-BE49-F238E27FC236}">
                <a16:creationId xmlns="" xmlns:a16="http://schemas.microsoft.com/office/drawing/2014/main" id="{33A7790A-2CB4-4DAA-8E24-98C4473B05C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0425" y="739775"/>
            <a:ext cx="5076825" cy="3703638"/>
          </a:xfrm>
          <a:ln/>
        </p:spPr>
      </p:sp>
      <p:sp>
        <p:nvSpPr>
          <p:cNvPr id="65540" name="Rectangle 3">
            <a:extLst>
              <a:ext uri="{FF2B5EF4-FFF2-40B4-BE49-F238E27FC236}">
                <a16:creationId xmlns="" xmlns:a16="http://schemas.microsoft.com/office/drawing/2014/main" id="{62A882E8-3BC2-479B-AEF0-17D08121DD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-GR" altLang="el-GR"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826344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>
            <a:extLst>
              <a:ext uri="{FF2B5EF4-FFF2-40B4-BE49-F238E27FC236}">
                <a16:creationId xmlns="" xmlns:a16="http://schemas.microsoft.com/office/drawing/2014/main" id="{55928CDE-0B2F-4900-86DB-49015DBC6A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7452" indent="-283635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4542" indent="-226908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8359" indent="-226908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2175" indent="-226908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5992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9809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3625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57442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5E3043C-7892-4C09-BD26-FED56318633B}" type="slidenum">
              <a:rPr lang="el-GR" altLang="el-GR"/>
              <a:pPr algn="r" eaLnBrk="1" hangingPunct="1">
                <a:spcBef>
                  <a:spcPct val="0"/>
                </a:spcBef>
              </a:pPr>
              <a:t>9</a:t>
            </a:fld>
            <a:endParaRPr lang="el-GR" altLang="el-GR"/>
          </a:p>
        </p:txBody>
      </p:sp>
      <p:sp>
        <p:nvSpPr>
          <p:cNvPr id="65539" name="Rectangle 2">
            <a:extLst>
              <a:ext uri="{FF2B5EF4-FFF2-40B4-BE49-F238E27FC236}">
                <a16:creationId xmlns="" xmlns:a16="http://schemas.microsoft.com/office/drawing/2014/main" id="{33A7790A-2CB4-4DAA-8E24-98C4473B05C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0425" y="739775"/>
            <a:ext cx="5076825" cy="3703638"/>
          </a:xfrm>
          <a:ln/>
        </p:spPr>
      </p:sp>
      <p:sp>
        <p:nvSpPr>
          <p:cNvPr id="65540" name="Rectangle 3">
            <a:extLst>
              <a:ext uri="{FF2B5EF4-FFF2-40B4-BE49-F238E27FC236}">
                <a16:creationId xmlns="" xmlns:a16="http://schemas.microsoft.com/office/drawing/2014/main" id="{62A882E8-3BC2-479B-AEF0-17D08121DD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-GR" altLang="el-GR"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61378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04851" y="2130427"/>
            <a:ext cx="79883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409700" y="3886200"/>
            <a:ext cx="65786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2ED62407-109D-4192-AA47-8C8428FA5D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64033C8E-CBAB-4BAE-95A3-5A5691290B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F3F0B1F3-AB45-4054-BFDB-D242585552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8FC2A9-D569-4DD8-8329-ACAEDC0486D9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668208202"/>
      </p:ext>
    </p:extLst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25A73E97-DC30-4139-B303-9901FB795D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F35B3E25-B5DE-455A-B3F8-F537B29BBA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07537ADD-0A29-4B9A-A90E-A367937CA3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785715-EF24-4D78-907B-DC84E8449278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41583804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13550" y="274640"/>
            <a:ext cx="211455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69900" y="274640"/>
            <a:ext cx="6187017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93358855-26A2-4DDD-8393-E04C87AF67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462A3DE0-09BE-4147-ACE8-F19F3E86BB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D31B40AD-8751-463D-B8A2-1318C2D738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864024-96B2-42C0-AC83-C37E2AE1A6FB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53039483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5422455B-6AC4-4992-85B3-E145361323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65956033-CE18-4C4E-BC2E-B0A58F44C1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511120DC-3B6F-49E8-872E-9E36843366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FA12F8-8BC2-446D-AE21-0E675D531649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712158298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42378" y="4406902"/>
            <a:ext cx="79883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42378" y="2906713"/>
            <a:ext cx="79883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E634A196-61F6-43AF-B926-9A487FD714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B1F6722F-EBCA-449A-BA06-0E66185C2F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7E1C5713-1298-4B27-B5F7-551BF9752F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07B20D-2C70-4281-B255-E274E11E1BA0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956155631"/>
      </p:ext>
    </p:extLst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69901" y="1600202"/>
            <a:ext cx="41507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777316" y="1600202"/>
            <a:ext cx="41507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B365C244-837C-4553-A2E5-111EB8E1A6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5B307179-AFEC-40D6-B817-F61455D064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A583A7BD-9DD4-439E-9589-0D472448D1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168DD7-33F9-47E0-B220-2CB7BF6FF0F5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367900461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69900" y="1535113"/>
            <a:ext cx="415241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9900" y="2174875"/>
            <a:ext cx="415241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774055" y="1535113"/>
            <a:ext cx="415404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74055" y="2174875"/>
            <a:ext cx="415404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A8478382-301B-4515-A6C0-6D30B1CE9F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F8BF662D-B686-4E35-BA8E-4A3F18BE13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C5B42CDE-04BC-42B1-AF14-FD97E9924B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212FD9-1CD4-4CC9-B3B2-B9C5B8C6C47F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067697497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8611FA08-0C50-4EE8-98B2-A6962D19A5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B734EB0F-369B-409D-8C81-970CCFC050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1D48F115-91FC-432C-8B63-F05EE544A0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F95A14-C448-4A51-A52B-37172082B099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398742608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FB27FA73-600D-4725-AE3F-3A224BD711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F6972C6E-4372-45BE-8D3A-0FEB4BCAEF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2B00716E-D54D-4630-8F08-2554E80FA4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AB64AD-D625-45F1-B0D2-3EB8CED88CA4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276009153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9901" y="273050"/>
            <a:ext cx="309187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674357" y="273052"/>
            <a:ext cx="525374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69901" y="1435102"/>
            <a:ext cx="309187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37020509-3440-42B0-984E-DD77D4223F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F543560E-65F1-4AE2-B750-48BB9B5831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E019C2AB-4244-4B89-92DF-1DDAFEC7BA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019DDE-40C4-420B-8EC6-E2C1962487D8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761179785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842074" y="4800600"/>
            <a:ext cx="56388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842074" y="612775"/>
            <a:ext cx="56388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842074" y="5367338"/>
            <a:ext cx="56388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E21B8B04-B7A0-42CD-955E-CB9F2830D1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B176474F-B02A-4099-9A11-04DDB7248F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D245D553-BA90-439E-BAD5-22A20DBA55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1EA4CE-DA69-493B-B41B-C04C7F7A148C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810837180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="" xmlns:a16="http://schemas.microsoft.com/office/drawing/2014/main" id="{18316E55-C178-4F2A-A220-B1F5691464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9900" y="274638"/>
            <a:ext cx="845820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Κάντε κλικ για επεξεργασία του τίτλου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="" xmlns:a16="http://schemas.microsoft.com/office/drawing/2014/main" id="{F36B2466-C675-46A6-98A2-338B15C833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69900" y="1600202"/>
            <a:ext cx="8458201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02C2735C-ECF7-4EB4-BCF8-14B1475C71F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9900" y="6245225"/>
            <a:ext cx="219286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3CAD7521-BF12-4E54-A0B9-9B898B0B2C3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10984" y="6245225"/>
            <a:ext cx="2976034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4AE6D62F-C009-4B8E-BC41-2E75796DBF6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5234" y="6245225"/>
            <a:ext cx="219286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53B560E3-B61E-47E3-8FD0-3C4B2AD34B02}" type="slidenum">
              <a:rPr lang="el-GR" altLang="el-GR"/>
              <a:pPr/>
              <a:t>‹#›</a:t>
            </a:fld>
            <a:endParaRPr lang="el-GR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2.png"/><Relationship Id="rId7" Type="http://schemas.openxmlformats.org/officeDocument/2006/relationships/diagramLayout" Target="../diagrams/layou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1.xml"/><Relationship Id="rId5" Type="http://schemas.openxmlformats.org/officeDocument/2006/relationships/image" Target="../media/image3.png"/><Relationship Id="rId10" Type="http://schemas.microsoft.com/office/2007/relationships/diagramDrawing" Target="../diagrams/drawing1.xml"/><Relationship Id="rId4" Type="http://schemas.microsoft.com/office/2007/relationships/hdphoto" Target="../media/hdphoto1.wdp"/><Relationship Id="rId9" Type="http://schemas.openxmlformats.org/officeDocument/2006/relationships/diagramColors" Target="../diagrams/colors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emf"/><Relationship Id="rId5" Type="http://schemas.microsoft.com/office/2007/relationships/hdphoto" Target="../media/hdphoto2.wdp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AutoShape 16" descr="Αποτέλεσμα εικόνας για FOTO DASYLIO AGIOY XRISTOFOROY AGRINIOY">
            <a:extLst>
              <a:ext uri="{FF2B5EF4-FFF2-40B4-BE49-F238E27FC236}">
                <a16:creationId xmlns="" xmlns:a16="http://schemas.microsoft.com/office/drawing/2014/main" id="{880DBB6B-6829-4907-B96E-6BD2F9F8BA5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42367" y="3276600"/>
            <a:ext cx="31326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800"/>
          </a:p>
        </p:txBody>
      </p:sp>
      <p:sp>
        <p:nvSpPr>
          <p:cNvPr id="2052" name="AutoShape 18" descr="Αποτέλεσμα εικόνας για FOTO DASYLIO AGIOY XRISTOFOROY AGRINIOY">
            <a:extLst>
              <a:ext uri="{FF2B5EF4-FFF2-40B4-BE49-F238E27FC236}">
                <a16:creationId xmlns="" xmlns:a16="http://schemas.microsoft.com/office/drawing/2014/main" id="{0B01A114-C1D5-4C87-9521-84E2A633B60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42367" y="3276600"/>
            <a:ext cx="31326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800"/>
          </a:p>
        </p:txBody>
      </p:sp>
      <p:sp>
        <p:nvSpPr>
          <p:cNvPr id="2053" name="AutoShape 20" descr="Αποτέλεσμα εικόνας για FOTO DASYLIO AGIOY XRISTOFOROY AGRINIOY">
            <a:extLst>
              <a:ext uri="{FF2B5EF4-FFF2-40B4-BE49-F238E27FC236}">
                <a16:creationId xmlns="" xmlns:a16="http://schemas.microsoft.com/office/drawing/2014/main" id="{7929EF92-1C9A-4B68-9306-3C9FD808C6E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42367" y="3276600"/>
            <a:ext cx="31326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800"/>
          </a:p>
        </p:txBody>
      </p:sp>
      <p:pic>
        <p:nvPicPr>
          <p:cNvPr id="2054" name="Picture 25" descr="AGRINION_AEROPHOTO002">
            <a:extLst>
              <a:ext uri="{FF2B5EF4-FFF2-40B4-BE49-F238E27FC236}">
                <a16:creationId xmlns="" xmlns:a16="http://schemas.microsoft.com/office/drawing/2014/main" id="{727C8BF2-95CA-4BF1-8143-49E6214817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0688" y="1410898"/>
            <a:ext cx="6364769" cy="403620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9" name="Rectangle 2">
            <a:extLst>
              <a:ext uri="{FF2B5EF4-FFF2-40B4-BE49-F238E27FC236}">
                <a16:creationId xmlns="" xmlns:a16="http://schemas.microsoft.com/office/drawing/2014/main" id="{71DE84CB-FC44-4A0E-B754-C9C38DEE6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3649" y="6021288"/>
            <a:ext cx="4514563" cy="504056"/>
          </a:xfrm>
          <a:prstGeom prst="rect">
            <a:avLst/>
          </a:prstGeom>
          <a:gradFill rotWithShape="0">
            <a:gsLst>
              <a:gs pos="0">
                <a:srgbClr val="FBE4AE"/>
              </a:gs>
              <a:gs pos="13000">
                <a:srgbClr val="BD922A"/>
              </a:gs>
              <a:gs pos="21001">
                <a:srgbClr val="BD922A"/>
              </a:gs>
              <a:gs pos="63000">
                <a:srgbClr val="FBE4AE"/>
              </a:gs>
              <a:gs pos="67000">
                <a:srgbClr val="BD922A"/>
              </a:gs>
              <a:gs pos="69000">
                <a:srgbClr val="835E17"/>
              </a:gs>
              <a:gs pos="82001">
                <a:srgbClr val="A28949"/>
              </a:gs>
              <a:gs pos="100000">
                <a:srgbClr val="FAE3B7"/>
              </a:gs>
            </a:gsLst>
            <a:lin ang="5400000"/>
          </a:gradFill>
          <a:ln w="0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l-GR" altLang="el-GR" sz="2000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Narrow" pitchFamily="34" charset="0"/>
              </a:rPr>
              <a:t>ΑΓΡΙΝΙΟ, 19-12-2023</a:t>
            </a:r>
            <a:endParaRPr lang="el-GR" altLang="el-GR" sz="2000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Narrow" pitchFamily="34" charset="0"/>
            </a:endParaRPr>
          </a:p>
        </p:txBody>
      </p:sp>
      <p:pic>
        <p:nvPicPr>
          <p:cNvPr id="11" name="0 - Εικόνα">
            <a:extLst>
              <a:ext uri="{FF2B5EF4-FFF2-40B4-BE49-F238E27FC236}">
                <a16:creationId xmlns="" xmlns:a16="http://schemas.microsoft.com/office/drawing/2014/main" id="{77FCB5A2-DA6A-4BBB-BA08-1166063C4B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grayscl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5304" y="126338"/>
            <a:ext cx="1368911" cy="1319877"/>
          </a:xfrm>
          <a:prstGeom prst="rect">
            <a:avLst/>
          </a:prstGeom>
          <a:solidFill>
            <a:srgbClr val="FF9966"/>
          </a:solidFill>
          <a:ln>
            <a:noFill/>
          </a:ln>
          <a:effectLst>
            <a:reflection endPos="0" dist="50800" dir="5400000" sy="-100000" algn="bl" rotWithShape="0"/>
          </a:effectLst>
        </p:spPr>
      </p:pic>
      <p:sp>
        <p:nvSpPr>
          <p:cNvPr id="8" name="Rectangle 2">
            <a:extLst>
              <a:ext uri="{FF2B5EF4-FFF2-40B4-BE49-F238E27FC236}">
                <a16:creationId xmlns="" xmlns:a16="http://schemas.microsoft.com/office/drawing/2014/main" id="{3DCBA510-92FC-4EBE-8200-8078E0E032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6613" y="260350"/>
            <a:ext cx="7499575" cy="647700"/>
          </a:xfrm>
          <a:prstGeom prst="rect">
            <a:avLst/>
          </a:prstGeom>
          <a:gradFill rotWithShape="0">
            <a:gsLst>
              <a:gs pos="0">
                <a:srgbClr val="FBE4AE"/>
              </a:gs>
              <a:gs pos="13000">
                <a:srgbClr val="BD922A"/>
              </a:gs>
              <a:gs pos="21001">
                <a:srgbClr val="BD922A"/>
              </a:gs>
              <a:gs pos="63000">
                <a:srgbClr val="FBE4AE"/>
              </a:gs>
              <a:gs pos="67000">
                <a:srgbClr val="BD922A"/>
              </a:gs>
              <a:gs pos="69000">
                <a:srgbClr val="835E17"/>
              </a:gs>
              <a:gs pos="82001">
                <a:srgbClr val="A28949"/>
              </a:gs>
              <a:gs pos="100000">
                <a:srgbClr val="FAE3B7"/>
              </a:gs>
            </a:gsLst>
            <a:lin ang="5400000"/>
          </a:gradFill>
          <a:ln w="0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l-GR" altLang="el-GR" sz="2400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Narrow" pitchFamily="34" charset="0"/>
              </a:rPr>
              <a:t>ΤΕΧΝΙΚΟ ΠΡΟΓΡΑΜΜΑ 2024</a:t>
            </a:r>
            <a:endParaRPr lang="el-GR" altLang="el-GR" sz="2400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Narrow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0 - Εικόνα">
            <a:extLst>
              <a:ext uri="{FF2B5EF4-FFF2-40B4-BE49-F238E27FC236}">
                <a16:creationId xmlns="" xmlns:a16="http://schemas.microsoft.com/office/drawing/2014/main" id="{5EC188BB-1F84-4028-9B83-64F10C74A7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grayscl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0541" y="39488"/>
            <a:ext cx="1368911" cy="1319877"/>
          </a:xfrm>
          <a:prstGeom prst="rect">
            <a:avLst/>
          </a:prstGeom>
          <a:solidFill>
            <a:srgbClr val="FF9966"/>
          </a:solidFill>
          <a:ln>
            <a:noFill/>
          </a:ln>
          <a:effectLst>
            <a:reflection endPos="0" dist="50800" dir="5400000" sy="-100000" algn="bl" rotWithShape="0"/>
          </a:effectLst>
        </p:spPr>
      </p:pic>
      <p:sp>
        <p:nvSpPr>
          <p:cNvPr id="4098" name="AutoShape 7" descr="Αποτέλεσμα εικόνας για FOTO DASYLIO AGIOY XRISTOFOROY AGRINIOY">
            <a:extLst>
              <a:ext uri="{FF2B5EF4-FFF2-40B4-BE49-F238E27FC236}">
                <a16:creationId xmlns="" xmlns:a16="http://schemas.microsoft.com/office/drawing/2014/main" id="{F3B8014C-CE95-4360-AE55-C1D7B8AFC3F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42367" y="3276600"/>
            <a:ext cx="31326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800"/>
          </a:p>
        </p:txBody>
      </p:sp>
      <p:sp>
        <p:nvSpPr>
          <p:cNvPr id="4099" name="AutoShape 8" descr="Αποτέλεσμα εικόνας για FOTO DASYLIO AGIOY XRISTOFOROY AGRINIOY">
            <a:extLst>
              <a:ext uri="{FF2B5EF4-FFF2-40B4-BE49-F238E27FC236}">
                <a16:creationId xmlns="" xmlns:a16="http://schemas.microsoft.com/office/drawing/2014/main" id="{47ADCDD7-9E15-4F28-9C20-72FCB5512B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42367" y="3276600"/>
            <a:ext cx="31326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800"/>
          </a:p>
        </p:txBody>
      </p:sp>
      <p:sp>
        <p:nvSpPr>
          <p:cNvPr id="4100" name="AutoShape 9" descr="Αποτέλεσμα εικόνας για FOTO DASYLIO AGIOY XRISTOFOROY AGRINIOY">
            <a:extLst>
              <a:ext uri="{FF2B5EF4-FFF2-40B4-BE49-F238E27FC236}">
                <a16:creationId xmlns="" xmlns:a16="http://schemas.microsoft.com/office/drawing/2014/main" id="{53C5BAED-5B78-485B-82FB-8B5A80B43E1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42367" y="3276600"/>
            <a:ext cx="31326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800"/>
          </a:p>
        </p:txBody>
      </p:sp>
      <p:pic>
        <p:nvPicPr>
          <p:cNvPr id="4102" name="Picture 4">
            <a:extLst>
              <a:ext uri="{FF2B5EF4-FFF2-40B4-BE49-F238E27FC236}">
                <a16:creationId xmlns="" xmlns:a16="http://schemas.microsoft.com/office/drawing/2014/main" id="{DF84D442-C386-4EFA-81FD-8474ECB1AA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5756" y="3249615"/>
            <a:ext cx="6366492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76200" cmpd="tri" algn="ctr">
                <a:solidFill>
                  <a:srgbClr val="C1BF65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2">
            <a:extLst>
              <a:ext uri="{FF2B5EF4-FFF2-40B4-BE49-F238E27FC236}">
                <a16:creationId xmlns="" xmlns:a16="http://schemas.microsoft.com/office/drawing/2014/main" id="{9DC6F39A-3832-45BD-9818-7021E662E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2762" y="279866"/>
            <a:ext cx="6363229" cy="647700"/>
          </a:xfrm>
          <a:prstGeom prst="rect">
            <a:avLst/>
          </a:prstGeom>
          <a:gradFill rotWithShape="0">
            <a:gsLst>
              <a:gs pos="0">
                <a:srgbClr val="FBE4AE"/>
              </a:gs>
              <a:gs pos="13000">
                <a:srgbClr val="BD922A"/>
              </a:gs>
              <a:gs pos="21001">
                <a:srgbClr val="BD922A"/>
              </a:gs>
              <a:gs pos="63000">
                <a:srgbClr val="FBE4AE"/>
              </a:gs>
              <a:gs pos="67000">
                <a:srgbClr val="BD922A"/>
              </a:gs>
              <a:gs pos="69000">
                <a:srgbClr val="835E17"/>
              </a:gs>
              <a:gs pos="82001">
                <a:srgbClr val="A28949"/>
              </a:gs>
              <a:gs pos="100000">
                <a:srgbClr val="FAE3B7"/>
              </a:gs>
            </a:gsLst>
            <a:lin ang="5400000"/>
          </a:gradFill>
          <a:ln w="0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l-GR" altLang="el-GR" sz="240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Narrow" pitchFamily="34" charset="0"/>
              </a:rPr>
              <a:t>ΤΕΧΝΙΚΟ ΠΡΟΓΡΑΜΜΑ </a:t>
            </a:r>
            <a:r>
              <a:rPr lang="el-GR" altLang="el-GR" sz="2400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Narrow" pitchFamily="34" charset="0"/>
              </a:rPr>
              <a:t>2024</a:t>
            </a:r>
            <a:endParaRPr lang="el-GR" altLang="el-GR" sz="2400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Narrow" pitchFamily="34" charset="0"/>
            </a:endParaRPr>
          </a:p>
        </p:txBody>
      </p:sp>
      <p:graphicFrame>
        <p:nvGraphicFramePr>
          <p:cNvPr id="10" name="Διάγραμμα 9">
            <a:extLst>
              <a:ext uri="{FF2B5EF4-FFF2-40B4-BE49-F238E27FC236}">
                <a16:creationId xmlns="" xmlns:a16="http://schemas.microsoft.com/office/drawing/2014/main" id="{C06848FA-E401-4569-8E6B-14DF1B0C50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44337789"/>
              </p:ext>
            </p:extLst>
          </p:nvPr>
        </p:nvGraphicFramePr>
        <p:xfrm>
          <a:off x="461657" y="1268760"/>
          <a:ext cx="8474690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pSp>
        <p:nvGrpSpPr>
          <p:cNvPr id="9" name="Ομάδα 8"/>
          <p:cNvGrpSpPr/>
          <p:nvPr/>
        </p:nvGrpSpPr>
        <p:grpSpPr>
          <a:xfrm>
            <a:off x="498210" y="5229201"/>
            <a:ext cx="8478826" cy="1205289"/>
            <a:chOff x="36553" y="2544213"/>
            <a:chExt cx="8478826" cy="1348371"/>
          </a:xfrm>
          <a:scene3d>
            <a:camera prst="orthographicFront"/>
            <a:lightRig rig="threePt" dir="t"/>
          </a:scene3d>
        </p:grpSpPr>
        <p:sp>
          <p:nvSpPr>
            <p:cNvPr id="11" name="Ορθογώνιο 10"/>
            <p:cNvSpPr/>
            <p:nvPr/>
          </p:nvSpPr>
          <p:spPr>
            <a:xfrm>
              <a:off x="36553" y="2764798"/>
              <a:ext cx="8474690" cy="1127786"/>
            </a:xfrm>
            <a:prstGeom prst="rect">
              <a:avLst/>
            </a:prstGeom>
            <a:sp3d>
              <a:bevelT w="165100" prst="coolSlant"/>
            </a:sp3d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Ορθογώνιο 13"/>
            <p:cNvSpPr/>
            <p:nvPr/>
          </p:nvSpPr>
          <p:spPr>
            <a:xfrm>
              <a:off x="40689" y="2544213"/>
              <a:ext cx="8474690" cy="96667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3360" tIns="213360" rIns="213360" bIns="21336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l-GR" b="1" kern="1200" cap="none" spc="0" dirty="0" smtClean="0">
                <a:ln w="12700"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l-GR" b="1" kern="1200" cap="none" spc="0" dirty="0" smtClean="0">
                  <a:ln w="12700"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ΣΥΝΕΖΟΜΕΝΑ ΕΡΓΑ - ΜΕΛΕΤΕΣ</a:t>
              </a:r>
            </a:p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l-GR" u="sng" dirty="0" smtClean="0">
                  <a:ln w="12700">
                    <a:prstDash val="solid"/>
                  </a:ln>
                  <a:solidFill>
                    <a:srgbClr val="FFC0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80.505.037,95</a:t>
              </a:r>
              <a:r>
                <a:rPr lang="el-GR" b="1" i="0" u="sng" kern="1200" cap="none" spc="0" dirty="0" smtClean="0">
                  <a:ln w="12700">
                    <a:prstDash val="solid"/>
                  </a:ln>
                  <a:solidFill>
                    <a:srgbClr val="FFC0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 €</a:t>
              </a:r>
              <a:endParaRPr lang="el-GR" b="1" i="0" u="sng" kern="1200" cap="none" spc="0" dirty="0">
                <a:ln w="12700"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0908866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7" descr="Αποτέλεσμα εικόνας για FOTO DASYLIO AGIOY XRISTOFOROY AGRINIOY">
            <a:extLst>
              <a:ext uri="{FF2B5EF4-FFF2-40B4-BE49-F238E27FC236}">
                <a16:creationId xmlns="" xmlns:a16="http://schemas.microsoft.com/office/drawing/2014/main" id="{87C96D6F-8440-4085-B685-3C015925756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42367" y="3276600"/>
            <a:ext cx="31326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800"/>
          </a:p>
        </p:txBody>
      </p:sp>
      <p:sp>
        <p:nvSpPr>
          <p:cNvPr id="5123" name="AutoShape 8" descr="Αποτέλεσμα εικόνας για FOTO DASYLIO AGIOY XRISTOFOROY AGRINIOY">
            <a:extLst>
              <a:ext uri="{FF2B5EF4-FFF2-40B4-BE49-F238E27FC236}">
                <a16:creationId xmlns="" xmlns:a16="http://schemas.microsoft.com/office/drawing/2014/main" id="{E736EFF9-87C2-4B8E-852F-8917A42983D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42367" y="3276600"/>
            <a:ext cx="31326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800"/>
          </a:p>
        </p:txBody>
      </p:sp>
      <p:sp>
        <p:nvSpPr>
          <p:cNvPr id="5124" name="AutoShape 9" descr="Αποτέλεσμα εικόνας για FOTO DASYLIO AGIOY XRISTOFOROY AGRINIOY">
            <a:extLst>
              <a:ext uri="{FF2B5EF4-FFF2-40B4-BE49-F238E27FC236}">
                <a16:creationId xmlns="" xmlns:a16="http://schemas.microsoft.com/office/drawing/2014/main" id="{C4919E23-ADE1-4491-AE38-DD997FD9ABA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42367" y="3276600"/>
            <a:ext cx="31326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800"/>
          </a:p>
        </p:txBody>
      </p:sp>
      <p:pic>
        <p:nvPicPr>
          <p:cNvPr id="5126" name="Picture 4">
            <a:extLst>
              <a:ext uri="{FF2B5EF4-FFF2-40B4-BE49-F238E27FC236}">
                <a16:creationId xmlns="" xmlns:a16="http://schemas.microsoft.com/office/drawing/2014/main" id="{DAB53946-577C-4204-93E0-6F2407BF7F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5756" y="3249615"/>
            <a:ext cx="6366492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76200" cmpd="tri" algn="ctr">
                <a:solidFill>
                  <a:srgbClr val="C1BF65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4467"/>
            <a:ext cx="1365646" cy="2700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">
            <a:extLst>
              <a:ext uri="{FF2B5EF4-FFF2-40B4-BE49-F238E27FC236}">
                <a16:creationId xmlns="" xmlns:a16="http://schemas.microsoft.com/office/drawing/2014/main" id="{40AE71FA-7D2C-4FC5-8D8E-2854286F40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2576" y="1052737"/>
            <a:ext cx="8257201" cy="5601533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dirty="0" smtClean="0">
                <a:solidFill>
                  <a:srgbClr val="00B050"/>
                </a:solidFill>
              </a:rPr>
              <a:t>ΤΕΧΝΙΚΟ </a:t>
            </a:r>
            <a:r>
              <a:rPr lang="el-GR" altLang="el-GR" sz="2400" dirty="0">
                <a:solidFill>
                  <a:srgbClr val="00B050"/>
                </a:solidFill>
              </a:rPr>
              <a:t>ΠΡΟΓΡΑΜΜΑ ΔΗΜΟΥ </a:t>
            </a:r>
            <a:r>
              <a:rPr lang="el-GR" altLang="el-GR" sz="2400" dirty="0" smtClean="0">
                <a:solidFill>
                  <a:srgbClr val="00B050"/>
                </a:solidFill>
              </a:rPr>
              <a:t>2024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dirty="0" smtClean="0">
                <a:solidFill>
                  <a:srgbClr val="00B050"/>
                </a:solidFill>
              </a:rPr>
              <a:t>81.874.087,24 </a:t>
            </a:r>
            <a:r>
              <a:rPr lang="el-GR" altLang="el-GR" dirty="0">
                <a:solidFill>
                  <a:srgbClr val="00B050"/>
                </a:solidFill>
              </a:rPr>
              <a:t>€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 dirty="0">
              <a:solidFill>
                <a:srgbClr val="00B05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dirty="0" smtClean="0">
                <a:solidFill>
                  <a:srgbClr val="FF0000"/>
                </a:solidFill>
              </a:rPr>
              <a:t>ΠΗΓΕΣ  ΧΡΗΜΑΤΟΔΟΤΗΣΗΣ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dirty="0" smtClean="0">
                <a:solidFill>
                  <a:srgbClr val="FF0000"/>
                </a:solidFill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dirty="0" smtClean="0">
                <a:solidFill>
                  <a:srgbClr val="FF0000"/>
                </a:solidFill>
              </a:rPr>
              <a:t>ΕΣΠΑ - ΠΔΕ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dirty="0" smtClean="0">
                <a:solidFill>
                  <a:srgbClr val="FF0000"/>
                </a:solidFill>
              </a:rPr>
              <a:t>45.138.934,88€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800" dirty="0">
              <a:solidFill>
                <a:srgbClr val="FF00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dirty="0" smtClean="0">
                <a:solidFill>
                  <a:srgbClr val="FF0000"/>
                </a:solidFill>
              </a:rPr>
              <a:t>ΤΑΜΕΙΟ ΠΑΡΑΚΑΤΑΘΗΚΩΝ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dirty="0" smtClean="0">
                <a:solidFill>
                  <a:srgbClr val="FF0000"/>
                </a:solidFill>
              </a:rPr>
              <a:t>13.734.333,62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 dirty="0" smtClean="0">
              <a:solidFill>
                <a:srgbClr val="FF00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dirty="0" smtClean="0">
                <a:solidFill>
                  <a:srgbClr val="FF0000"/>
                </a:solidFill>
              </a:rPr>
              <a:t>ΤΡΙΤΣΗΣ – ΦΙΛΟΔΗΜΟΣ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dirty="0" smtClean="0">
                <a:solidFill>
                  <a:srgbClr val="FF0000"/>
                </a:solidFill>
              </a:rPr>
              <a:t>7.505.407,18€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 dirty="0">
              <a:solidFill>
                <a:srgbClr val="FF00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dirty="0" smtClean="0">
                <a:solidFill>
                  <a:srgbClr val="FF0000"/>
                </a:solidFill>
              </a:rPr>
              <a:t>ΤΑΜΕΙΟ ΑΝΑΚΑΜΨΗΣ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dirty="0" smtClean="0">
                <a:solidFill>
                  <a:srgbClr val="FF0000"/>
                </a:solidFill>
              </a:rPr>
              <a:t>6.259.498,79 €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 dirty="0">
              <a:solidFill>
                <a:srgbClr val="FF0000"/>
              </a:solidFill>
            </a:endParaRPr>
          </a:p>
        </p:txBody>
      </p:sp>
      <p:sp>
        <p:nvSpPr>
          <p:cNvPr id="13" name="Rectangle 2">
            <a:extLst>
              <a:ext uri="{FF2B5EF4-FFF2-40B4-BE49-F238E27FC236}">
                <a16:creationId xmlns="" xmlns:a16="http://schemas.microsoft.com/office/drawing/2014/main" id="{9DC6F39A-3832-45BD-9818-7021E662E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1226" y="285634"/>
            <a:ext cx="6363229" cy="647700"/>
          </a:xfrm>
          <a:prstGeom prst="rect">
            <a:avLst/>
          </a:prstGeom>
          <a:gradFill rotWithShape="0">
            <a:gsLst>
              <a:gs pos="0">
                <a:srgbClr val="FBE4AE"/>
              </a:gs>
              <a:gs pos="13000">
                <a:srgbClr val="BD922A"/>
              </a:gs>
              <a:gs pos="21001">
                <a:srgbClr val="BD922A"/>
              </a:gs>
              <a:gs pos="63000">
                <a:srgbClr val="FBE4AE"/>
              </a:gs>
              <a:gs pos="67000">
                <a:srgbClr val="BD922A"/>
              </a:gs>
              <a:gs pos="69000">
                <a:srgbClr val="835E17"/>
              </a:gs>
              <a:gs pos="82001">
                <a:srgbClr val="A28949"/>
              </a:gs>
              <a:gs pos="100000">
                <a:srgbClr val="FAE3B7"/>
              </a:gs>
            </a:gsLst>
            <a:lin ang="5400000"/>
          </a:gradFill>
          <a:ln w="0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l-GR" altLang="el-GR" sz="240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Narrow" pitchFamily="34" charset="0"/>
              </a:rPr>
              <a:t>ΤΕΧΝΙΚΟ ΠΡΟΓΡΑΜΜΑ </a:t>
            </a:r>
            <a:r>
              <a:rPr lang="el-GR" altLang="el-GR" sz="2400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Narrow" pitchFamily="34" charset="0"/>
              </a:rPr>
              <a:t>2024</a:t>
            </a:r>
            <a:endParaRPr lang="el-GR" altLang="el-GR" sz="2400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Narrow" pitchFamily="34" charset="0"/>
            </a:endParaRPr>
          </a:p>
        </p:txBody>
      </p:sp>
      <p:pic>
        <p:nvPicPr>
          <p:cNvPr id="10" name="0 - Εικόνα">
            <a:extLst>
              <a:ext uri="{FF2B5EF4-FFF2-40B4-BE49-F238E27FC236}">
                <a16:creationId xmlns="" xmlns:a16="http://schemas.microsoft.com/office/drawing/2014/main" id="{77FCB5A2-DA6A-4BBB-BA08-1166063C4B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grayscl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8124" y="109601"/>
            <a:ext cx="1249081" cy="1204340"/>
          </a:xfrm>
          <a:prstGeom prst="rect">
            <a:avLst/>
          </a:prstGeom>
          <a:solidFill>
            <a:srgbClr val="FF9966"/>
          </a:solidFill>
          <a:ln>
            <a:noFill/>
          </a:ln>
          <a:effectLst>
            <a:reflection endPos="0" dist="508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0273590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7" descr="Αποτέλεσμα εικόνας για FOTO DASYLIO AGIOY XRISTOFOROY AGRINIOY">
            <a:extLst>
              <a:ext uri="{FF2B5EF4-FFF2-40B4-BE49-F238E27FC236}">
                <a16:creationId xmlns="" xmlns:a16="http://schemas.microsoft.com/office/drawing/2014/main" id="{B7BCF316-1C07-42B5-9F18-37E1A9858A5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42367" y="3276600"/>
            <a:ext cx="31326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800"/>
          </a:p>
        </p:txBody>
      </p:sp>
      <p:sp>
        <p:nvSpPr>
          <p:cNvPr id="12291" name="AutoShape 8" descr="Αποτέλεσμα εικόνας για FOTO DASYLIO AGIOY XRISTOFOROY AGRINIOY">
            <a:extLst>
              <a:ext uri="{FF2B5EF4-FFF2-40B4-BE49-F238E27FC236}">
                <a16:creationId xmlns="" xmlns:a16="http://schemas.microsoft.com/office/drawing/2014/main" id="{17ED27DD-97B0-456B-8964-8C13CF6785E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42367" y="3276600"/>
            <a:ext cx="31326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800"/>
          </a:p>
        </p:txBody>
      </p:sp>
      <p:sp>
        <p:nvSpPr>
          <p:cNvPr id="12292" name="AutoShape 9" descr="Αποτέλεσμα εικόνας για FOTO DASYLIO AGIOY XRISTOFOROY AGRINIOY">
            <a:extLst>
              <a:ext uri="{FF2B5EF4-FFF2-40B4-BE49-F238E27FC236}">
                <a16:creationId xmlns="" xmlns:a16="http://schemas.microsoft.com/office/drawing/2014/main" id="{EB198EAE-4FEC-4242-9B50-B5E60071F0E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42367" y="3276600"/>
            <a:ext cx="31326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800"/>
          </a:p>
        </p:txBody>
      </p:sp>
      <p:pic>
        <p:nvPicPr>
          <p:cNvPr id="12294" name="Picture 4">
            <a:extLst>
              <a:ext uri="{FF2B5EF4-FFF2-40B4-BE49-F238E27FC236}">
                <a16:creationId xmlns="" xmlns:a16="http://schemas.microsoft.com/office/drawing/2014/main" id="{74401F0B-1371-4066-9D00-348E37783E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0201" y="3276600"/>
            <a:ext cx="6366492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76200" cmpd="tri" algn="ctr">
                <a:solidFill>
                  <a:srgbClr val="C1BF65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0 - Εικόνα">
            <a:extLst>
              <a:ext uri="{FF2B5EF4-FFF2-40B4-BE49-F238E27FC236}">
                <a16:creationId xmlns="" xmlns:a16="http://schemas.microsoft.com/office/drawing/2014/main" id="{77FCB5A2-DA6A-4BBB-BA08-1166063C4B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grayscl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7867" y="184990"/>
            <a:ext cx="1249081" cy="1204340"/>
          </a:xfrm>
          <a:prstGeom prst="rect">
            <a:avLst/>
          </a:prstGeom>
          <a:solidFill>
            <a:srgbClr val="FF9966"/>
          </a:solidFill>
          <a:ln>
            <a:noFill/>
          </a:ln>
          <a:effectLst>
            <a:reflection endPos="0" dist="50800" dir="5400000" sy="-100000" algn="bl" rotWithShape="0"/>
          </a:effectLst>
        </p:spPr>
      </p:pic>
      <p:sp>
        <p:nvSpPr>
          <p:cNvPr id="12" name="Rectangle 2">
            <a:extLst>
              <a:ext uri="{FF2B5EF4-FFF2-40B4-BE49-F238E27FC236}">
                <a16:creationId xmlns="" xmlns:a16="http://schemas.microsoft.com/office/drawing/2014/main" id="{9DC6F39A-3832-45BD-9818-7021E662E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481" y="137410"/>
            <a:ext cx="6363229" cy="647700"/>
          </a:xfrm>
          <a:prstGeom prst="rect">
            <a:avLst/>
          </a:prstGeom>
          <a:gradFill rotWithShape="0">
            <a:gsLst>
              <a:gs pos="0">
                <a:srgbClr val="FBE4AE"/>
              </a:gs>
              <a:gs pos="13000">
                <a:srgbClr val="BD922A"/>
              </a:gs>
              <a:gs pos="21001">
                <a:srgbClr val="BD922A"/>
              </a:gs>
              <a:gs pos="63000">
                <a:srgbClr val="FBE4AE"/>
              </a:gs>
              <a:gs pos="67000">
                <a:srgbClr val="BD922A"/>
              </a:gs>
              <a:gs pos="69000">
                <a:srgbClr val="835E17"/>
              </a:gs>
              <a:gs pos="82001">
                <a:srgbClr val="A28949"/>
              </a:gs>
              <a:gs pos="100000">
                <a:srgbClr val="FAE3B7"/>
              </a:gs>
            </a:gsLst>
            <a:lin ang="5400000"/>
          </a:gradFill>
          <a:ln w="0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l-GR" altLang="el-GR" sz="240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Narrow" pitchFamily="34" charset="0"/>
              </a:rPr>
              <a:t>ΤΕΧΝΙΚΟ ΠΡΟΓΡΑΜΜΑ </a:t>
            </a:r>
            <a:r>
              <a:rPr lang="el-GR" altLang="el-GR" sz="2400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Narrow" pitchFamily="34" charset="0"/>
              </a:rPr>
              <a:t>2024</a:t>
            </a:r>
            <a:endParaRPr lang="el-GR" altLang="el-GR" sz="2400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Narrow" pitchFamily="34" charset="0"/>
            </a:endParaRPr>
          </a:p>
        </p:txBody>
      </p:sp>
      <p:sp>
        <p:nvSpPr>
          <p:cNvPr id="13" name="TextBox 1">
            <a:extLst>
              <a:ext uri="{FF2B5EF4-FFF2-40B4-BE49-F238E27FC236}">
                <a16:creationId xmlns="" xmlns:a16="http://schemas.microsoft.com/office/drawing/2014/main" id="{40AE71FA-7D2C-4FC5-8D8E-2854286F40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6948" y="1052736"/>
            <a:ext cx="7588078" cy="369332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dirty="0" smtClean="0">
                <a:solidFill>
                  <a:srgbClr val="FF0000"/>
                </a:solidFill>
              </a:rPr>
              <a:t>ΠΗΓΕΣ ΧΡΗΜΑΤΟΔΟΤΗΣΗΣ</a:t>
            </a:r>
            <a:endParaRPr lang="el-GR" altLang="el-GR" sz="1800" dirty="0">
              <a:solidFill>
                <a:srgbClr val="FF0000"/>
              </a:solidFill>
            </a:endParaRPr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18831"/>
              </p:ext>
            </p:extLst>
          </p:nvPr>
        </p:nvGraphicFramePr>
        <p:xfrm>
          <a:off x="1400200" y="1595664"/>
          <a:ext cx="6755184" cy="5001687"/>
        </p:xfrm>
        <a:graphic>
          <a:graphicData uri="http://schemas.openxmlformats.org/drawingml/2006/table">
            <a:tbl>
              <a:tblPr/>
              <a:tblGrid>
                <a:gridCol w="499025"/>
                <a:gridCol w="3218374"/>
                <a:gridCol w="3037785"/>
              </a:tblGrid>
              <a:tr h="176153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l-GR" sz="1000" b="1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Α/Α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l-GR" sz="1000" b="1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ΧΡΗΜΑΤΟΔΟΤΗΣΗ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l-GR" sz="1000" b="1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ΠΟΣΟ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139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l-GR" sz="9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el-GR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ΣΑΤΑ 2023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1.330.590,00 €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987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l-GR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Χ.Υ. ΣΑΤΑ ΠΟΕ</a:t>
                      </a:r>
                      <a:endParaRPr lang="el-GR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936.491,93 €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987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ΣΑΤΑ ΟΣΚ 2024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308.400,00 €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987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Χ.Υ. ΣΑΤΑ ΟΣΚ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1.050.000,00 €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139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ΙΔΙΑ ΕΣΟΔΑ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816.988,52 €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131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ΥΠΕΣ (ΠΡΟΛΗΨΗ ΚΑΙ ΑΝΤΙΜΕΤΩΠΙΣΗ ΦΥΣΙΚΩΝ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ΚΑΤΑΣΤΡΟΦΩΝ)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299.385,60 €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139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7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ΔΕΥΑΑ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42.824,94 €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0910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8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ΕΙΣΦΟΡΑ ΣΕ ΧΡΗΜΑ ΕΠΕΚΤΑΣΗ &amp; ΑΗ ΒΑΣΙΛΙΩΤΙΚΑ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10.150,58 €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0910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ΕΙΣΦΟΡΑ ΣΕ ΧΡΗΜΑ ΕΠΕΚΤΑΣΗ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157.919,37 €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139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9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ΤΡΙΤΣΗΣ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6.000.473,13 €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987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10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ΠΡΑΣΙΝΟ ΤΑΜΕΙΟ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l-GR" sz="9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1.277.139,53 </a:t>
                      </a:r>
                      <a:r>
                        <a:rPr lang="el-GR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€</a:t>
                      </a:r>
                      <a:endParaRPr lang="el-GR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139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11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ΔΕΣΜΗΕ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241.493,98 €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606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12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Χ.Υ ΥΠΕΣ ΠΟΛΙΤΙΚΗ ΠΡΟΣΤΑΣΙΑ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1.953,69 €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958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13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ΦΙΛΟΔΗΜΟΣ 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1.504.934,05 €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139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14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ΣΑΕ 055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142.061,00 €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139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15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Χ.Υ ΟΦΕΙΛΗ ΕΛΛΗΝΙΚΟΥ ΔΗΜΟΣΙΟΥ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17.794,45 €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153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16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ΤΑΜΕΙΟ ΑΝΑΚΑΜΨΗΣ ΚΑΙ ΑΝΘΕΚΤΙΚΟΤΗΤΑΣ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6.259.498,79 €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958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18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ΠΡΟΓΡΑΜΜΑ ΑΓΡΟΤΙΚΗΣ ΑΝΑΠΤΥΞΗΣ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679.592,06 €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958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19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ΕΣΠΑ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41.064.153,21 €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139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20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ΠΔΕ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4.074.781,67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810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21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ΥΠΕΣ ΟΠΣ 51682777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500.000,00 €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810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22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ΤΑΜΕΙΟ ΠΑΡΑΚΑΤΑΘΗΚΩΝ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13.734.333,62€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131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23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Χρηματικό υπόλοιπο διαλυθέντος Ιδρύματος Παπαστράτου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l-GR" sz="9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1423127,12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139">
                <a:tc gridSpan="2"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l-GR" sz="900" b="1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ΣΥΝΟΛΑ</a:t>
                      </a:r>
                      <a:endParaRPr lang="el-G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l-GR" sz="900" b="1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81.874.087</a:t>
                      </a:r>
                      <a:r>
                        <a:rPr lang="en-US" sz="900" b="1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,24</a:t>
                      </a:r>
                      <a:r>
                        <a:rPr lang="el-GR" sz="9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€</a:t>
                      </a:r>
                      <a:endParaRPr lang="el-GR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42" marR="2342" marT="23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7" descr="Αποτέλεσμα εικόνας για FOTO DASYLIO AGIOY XRISTOFOROY AGRINIOY">
            <a:extLst>
              <a:ext uri="{FF2B5EF4-FFF2-40B4-BE49-F238E27FC236}">
                <a16:creationId xmlns="" xmlns:a16="http://schemas.microsoft.com/office/drawing/2014/main" id="{B7BCF316-1C07-42B5-9F18-37E1A9858A5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42367" y="3276600"/>
            <a:ext cx="31326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800"/>
          </a:p>
        </p:txBody>
      </p:sp>
      <p:sp>
        <p:nvSpPr>
          <p:cNvPr id="12291" name="AutoShape 8" descr="Αποτέλεσμα εικόνας για FOTO DASYLIO AGIOY XRISTOFOROY AGRINIOY">
            <a:extLst>
              <a:ext uri="{FF2B5EF4-FFF2-40B4-BE49-F238E27FC236}">
                <a16:creationId xmlns="" xmlns:a16="http://schemas.microsoft.com/office/drawing/2014/main" id="{17ED27DD-97B0-456B-8964-8C13CF6785E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42367" y="3276600"/>
            <a:ext cx="31326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800"/>
          </a:p>
        </p:txBody>
      </p:sp>
      <p:sp>
        <p:nvSpPr>
          <p:cNvPr id="12292" name="AutoShape 9" descr="Αποτέλεσμα εικόνας για FOTO DASYLIO AGIOY XRISTOFOROY AGRINIOY">
            <a:extLst>
              <a:ext uri="{FF2B5EF4-FFF2-40B4-BE49-F238E27FC236}">
                <a16:creationId xmlns="" xmlns:a16="http://schemas.microsoft.com/office/drawing/2014/main" id="{EB198EAE-4FEC-4242-9B50-B5E60071F0E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42367" y="3276600"/>
            <a:ext cx="31326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800"/>
          </a:p>
        </p:txBody>
      </p:sp>
      <p:pic>
        <p:nvPicPr>
          <p:cNvPr id="12294" name="Picture 4">
            <a:extLst>
              <a:ext uri="{FF2B5EF4-FFF2-40B4-BE49-F238E27FC236}">
                <a16:creationId xmlns="" xmlns:a16="http://schemas.microsoft.com/office/drawing/2014/main" id="{74401F0B-1371-4066-9D00-348E37783E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0201" y="3276600"/>
            <a:ext cx="6366492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76200" cmpd="tri" algn="ctr">
                <a:solidFill>
                  <a:srgbClr val="C1BF65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0 - Εικόνα">
            <a:extLst>
              <a:ext uri="{FF2B5EF4-FFF2-40B4-BE49-F238E27FC236}">
                <a16:creationId xmlns="" xmlns:a16="http://schemas.microsoft.com/office/drawing/2014/main" id="{77FCB5A2-DA6A-4BBB-BA08-1166063C4B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grayscl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9550" y="125173"/>
            <a:ext cx="1249081" cy="1204340"/>
          </a:xfrm>
          <a:prstGeom prst="rect">
            <a:avLst/>
          </a:prstGeom>
          <a:solidFill>
            <a:srgbClr val="FF9966"/>
          </a:solidFill>
          <a:ln>
            <a:noFill/>
          </a:ln>
          <a:effectLst>
            <a:reflection endPos="0" dist="50800" dir="5400000" sy="-100000" algn="bl" rotWithShape="0"/>
          </a:effectLst>
        </p:spPr>
      </p:pic>
      <p:sp>
        <p:nvSpPr>
          <p:cNvPr id="12" name="Rectangle 2">
            <a:extLst>
              <a:ext uri="{FF2B5EF4-FFF2-40B4-BE49-F238E27FC236}">
                <a16:creationId xmlns="" xmlns:a16="http://schemas.microsoft.com/office/drawing/2014/main" id="{9DC6F39A-3832-45BD-9818-7021E662E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481" y="137410"/>
            <a:ext cx="6363229" cy="647700"/>
          </a:xfrm>
          <a:prstGeom prst="rect">
            <a:avLst/>
          </a:prstGeom>
          <a:gradFill rotWithShape="0">
            <a:gsLst>
              <a:gs pos="0">
                <a:srgbClr val="FBE4AE"/>
              </a:gs>
              <a:gs pos="13000">
                <a:srgbClr val="BD922A"/>
              </a:gs>
              <a:gs pos="21001">
                <a:srgbClr val="BD922A"/>
              </a:gs>
              <a:gs pos="63000">
                <a:srgbClr val="FBE4AE"/>
              </a:gs>
              <a:gs pos="67000">
                <a:srgbClr val="BD922A"/>
              </a:gs>
              <a:gs pos="69000">
                <a:srgbClr val="835E17"/>
              </a:gs>
              <a:gs pos="82001">
                <a:srgbClr val="A28949"/>
              </a:gs>
              <a:gs pos="100000">
                <a:srgbClr val="FAE3B7"/>
              </a:gs>
            </a:gsLst>
            <a:lin ang="5400000"/>
          </a:gradFill>
          <a:ln w="0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l-GR" altLang="el-GR" sz="240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Narrow" pitchFamily="34" charset="0"/>
              </a:rPr>
              <a:t>ΤΕΧΝΙΚΟ ΠΡΟΓΡΑΜΜΑ </a:t>
            </a:r>
            <a:r>
              <a:rPr lang="el-GR" altLang="el-GR" sz="2400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Narrow" pitchFamily="34" charset="0"/>
              </a:rPr>
              <a:t>2024</a:t>
            </a:r>
            <a:endParaRPr lang="el-GR" altLang="el-GR" sz="2400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Narrow" pitchFamily="34" charset="0"/>
            </a:endParaRPr>
          </a:p>
        </p:txBody>
      </p:sp>
      <p:sp>
        <p:nvSpPr>
          <p:cNvPr id="13" name="TextBox 1">
            <a:extLst>
              <a:ext uri="{FF2B5EF4-FFF2-40B4-BE49-F238E27FC236}">
                <a16:creationId xmlns="" xmlns:a16="http://schemas.microsoft.com/office/drawing/2014/main" id="{40AE71FA-7D2C-4FC5-8D8E-2854286F40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560" y="1628800"/>
            <a:ext cx="8092134" cy="3170099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4000" dirty="0">
              <a:solidFill>
                <a:srgbClr val="FF00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4000" dirty="0" smtClean="0">
                <a:solidFill>
                  <a:srgbClr val="FF0000"/>
                </a:solidFill>
              </a:rPr>
              <a:t>ΝΕΕΣ ΕΝΤΑΞΕΙΣ ΠΡΑΞΕΩΝ 2023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4000" dirty="0">
              <a:solidFill>
                <a:srgbClr val="FF00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4000" dirty="0" smtClean="0">
                <a:solidFill>
                  <a:srgbClr val="FF0000"/>
                </a:solidFill>
              </a:rPr>
              <a:t>15.808.733,62 €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06028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7" descr="Αποτέλεσμα εικόνας για FOTO DASYLIO AGIOY XRISTOFOROY AGRINIOY">
            <a:extLst>
              <a:ext uri="{FF2B5EF4-FFF2-40B4-BE49-F238E27FC236}">
                <a16:creationId xmlns="" xmlns:a16="http://schemas.microsoft.com/office/drawing/2014/main" id="{87C96D6F-8440-4085-B685-3C015925756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42367" y="3276600"/>
            <a:ext cx="31326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800"/>
          </a:p>
        </p:txBody>
      </p:sp>
      <p:sp>
        <p:nvSpPr>
          <p:cNvPr id="5123" name="AutoShape 8" descr="Αποτέλεσμα εικόνας για FOTO DASYLIO AGIOY XRISTOFOROY AGRINIOY">
            <a:extLst>
              <a:ext uri="{FF2B5EF4-FFF2-40B4-BE49-F238E27FC236}">
                <a16:creationId xmlns="" xmlns:a16="http://schemas.microsoft.com/office/drawing/2014/main" id="{E736EFF9-87C2-4B8E-852F-8917A42983D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42367" y="3276600"/>
            <a:ext cx="31326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800"/>
          </a:p>
        </p:txBody>
      </p:sp>
      <p:sp>
        <p:nvSpPr>
          <p:cNvPr id="5124" name="AutoShape 9" descr="Αποτέλεσμα εικόνας για FOTO DASYLIO AGIOY XRISTOFOROY AGRINIOY">
            <a:extLst>
              <a:ext uri="{FF2B5EF4-FFF2-40B4-BE49-F238E27FC236}">
                <a16:creationId xmlns="" xmlns:a16="http://schemas.microsoft.com/office/drawing/2014/main" id="{C4919E23-ADE1-4491-AE38-DD997FD9ABA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42367" y="3276600"/>
            <a:ext cx="31326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800"/>
          </a:p>
        </p:txBody>
      </p:sp>
      <p:pic>
        <p:nvPicPr>
          <p:cNvPr id="5126" name="Picture 4">
            <a:extLst>
              <a:ext uri="{FF2B5EF4-FFF2-40B4-BE49-F238E27FC236}">
                <a16:creationId xmlns="" xmlns:a16="http://schemas.microsoft.com/office/drawing/2014/main" id="{DAB53946-577C-4204-93E0-6F2407BF7F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5756" y="3249615"/>
            <a:ext cx="6366492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76200" cmpd="tri" algn="ctr">
                <a:solidFill>
                  <a:srgbClr val="C1BF65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">
            <a:extLst>
              <a:ext uri="{FF2B5EF4-FFF2-40B4-BE49-F238E27FC236}">
                <a16:creationId xmlns="" xmlns:a16="http://schemas.microsoft.com/office/drawing/2014/main" id="{40AE71FA-7D2C-4FC5-8D8E-2854286F40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5328" y="854927"/>
            <a:ext cx="7463523" cy="584775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600" dirty="0" smtClean="0">
                <a:solidFill>
                  <a:srgbClr val="00B050"/>
                </a:solidFill>
              </a:rPr>
              <a:t>ΕΝΤΑΞΕΙΣ ΕΡΓΩΝ 2023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600" dirty="0" smtClean="0">
                <a:solidFill>
                  <a:srgbClr val="FF0000"/>
                </a:solidFill>
              </a:rPr>
              <a:t>15.808.733,62 €</a:t>
            </a:r>
            <a:endParaRPr lang="el-GR" altLang="el-GR" sz="1600" dirty="0">
              <a:solidFill>
                <a:srgbClr val="FF0000"/>
              </a:solidFill>
            </a:endParaRPr>
          </a:p>
        </p:txBody>
      </p:sp>
      <p:sp>
        <p:nvSpPr>
          <p:cNvPr id="13" name="Rectangle 2">
            <a:extLst>
              <a:ext uri="{FF2B5EF4-FFF2-40B4-BE49-F238E27FC236}">
                <a16:creationId xmlns="" xmlns:a16="http://schemas.microsoft.com/office/drawing/2014/main" id="{9DC6F39A-3832-45BD-9818-7021E662E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6752" y="109601"/>
            <a:ext cx="6363229" cy="647700"/>
          </a:xfrm>
          <a:prstGeom prst="rect">
            <a:avLst/>
          </a:prstGeom>
          <a:gradFill rotWithShape="0">
            <a:gsLst>
              <a:gs pos="0">
                <a:srgbClr val="FBE4AE"/>
              </a:gs>
              <a:gs pos="13000">
                <a:srgbClr val="BD922A"/>
              </a:gs>
              <a:gs pos="21001">
                <a:srgbClr val="BD922A"/>
              </a:gs>
              <a:gs pos="63000">
                <a:srgbClr val="FBE4AE"/>
              </a:gs>
              <a:gs pos="67000">
                <a:srgbClr val="BD922A"/>
              </a:gs>
              <a:gs pos="69000">
                <a:srgbClr val="835E17"/>
              </a:gs>
              <a:gs pos="82001">
                <a:srgbClr val="A28949"/>
              </a:gs>
              <a:gs pos="100000">
                <a:srgbClr val="FAE3B7"/>
              </a:gs>
            </a:gsLst>
            <a:lin ang="5400000"/>
          </a:gradFill>
          <a:ln w="0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l-GR" altLang="el-GR" sz="240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Narrow" pitchFamily="34" charset="0"/>
              </a:rPr>
              <a:t>ΤΕΧΝΙΚΟ ΠΡΟΓΡΑΜΜΑ </a:t>
            </a:r>
            <a:r>
              <a:rPr lang="el-GR" altLang="el-GR" sz="2400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Narrow" pitchFamily="34" charset="0"/>
              </a:rPr>
              <a:t>2024</a:t>
            </a:r>
            <a:endParaRPr lang="el-GR" altLang="el-GR" sz="2400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Narrow" pitchFamily="34" charset="0"/>
            </a:endParaRPr>
          </a:p>
        </p:txBody>
      </p:sp>
      <p:pic>
        <p:nvPicPr>
          <p:cNvPr id="10" name="0 - Εικόνα">
            <a:extLst>
              <a:ext uri="{FF2B5EF4-FFF2-40B4-BE49-F238E27FC236}">
                <a16:creationId xmlns="" xmlns:a16="http://schemas.microsoft.com/office/drawing/2014/main" id="{77FCB5A2-DA6A-4BBB-BA08-1166063C4B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grayscl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8124" y="109601"/>
            <a:ext cx="1249081" cy="1204340"/>
          </a:xfrm>
          <a:prstGeom prst="rect">
            <a:avLst/>
          </a:prstGeom>
          <a:solidFill>
            <a:srgbClr val="FF9966"/>
          </a:solidFill>
          <a:ln>
            <a:noFill/>
          </a:ln>
          <a:effectLst>
            <a:reflection endPos="0" dist="50800" dir="5400000" sy="-100000" algn="bl" rotWithShape="0"/>
          </a:effectLst>
        </p:spPr>
      </p:pic>
      <p:pic>
        <p:nvPicPr>
          <p:cNvPr id="3" name="Εικόνα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7506" y="1732200"/>
            <a:ext cx="7702988" cy="339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15971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7" descr="Αποτέλεσμα εικόνας για FOTO DASYLIO AGIOY XRISTOFOROY AGRINIOY">
            <a:extLst>
              <a:ext uri="{FF2B5EF4-FFF2-40B4-BE49-F238E27FC236}">
                <a16:creationId xmlns="" xmlns:a16="http://schemas.microsoft.com/office/drawing/2014/main" id="{DD561680-E253-426E-BAD6-3469FBAD79D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42367" y="3276600"/>
            <a:ext cx="31326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800"/>
          </a:p>
        </p:txBody>
      </p:sp>
      <p:sp>
        <p:nvSpPr>
          <p:cNvPr id="11267" name="AutoShape 8" descr="Αποτέλεσμα εικόνας για FOTO DASYLIO AGIOY XRISTOFOROY AGRINIOY">
            <a:extLst>
              <a:ext uri="{FF2B5EF4-FFF2-40B4-BE49-F238E27FC236}">
                <a16:creationId xmlns="" xmlns:a16="http://schemas.microsoft.com/office/drawing/2014/main" id="{90EBF3A2-7BB6-478D-BFBE-67B53151213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42367" y="3276600"/>
            <a:ext cx="31326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800"/>
          </a:p>
        </p:txBody>
      </p:sp>
      <p:sp>
        <p:nvSpPr>
          <p:cNvPr id="11268" name="AutoShape 9" descr="Αποτέλεσμα εικόνας για FOTO DASYLIO AGIOY XRISTOFOROY AGRINIOY">
            <a:extLst>
              <a:ext uri="{FF2B5EF4-FFF2-40B4-BE49-F238E27FC236}">
                <a16:creationId xmlns="" xmlns:a16="http://schemas.microsoft.com/office/drawing/2014/main" id="{C905A227-B09E-40FB-A819-36841967E4B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42367" y="3276600"/>
            <a:ext cx="31326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800"/>
          </a:p>
        </p:txBody>
      </p:sp>
      <p:pic>
        <p:nvPicPr>
          <p:cNvPr id="11270" name="Picture 4">
            <a:extLst>
              <a:ext uri="{FF2B5EF4-FFF2-40B4-BE49-F238E27FC236}">
                <a16:creationId xmlns="" xmlns:a16="http://schemas.microsoft.com/office/drawing/2014/main" id="{58902A14-3D7A-4345-B3C0-AA9ADFB23D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5756" y="3249615"/>
            <a:ext cx="6366492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76200" cmpd="tri" algn="ctr">
                <a:solidFill>
                  <a:srgbClr val="C1BF65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0 - Εικόνα">
            <a:extLst>
              <a:ext uri="{FF2B5EF4-FFF2-40B4-BE49-F238E27FC236}">
                <a16:creationId xmlns="" xmlns:a16="http://schemas.microsoft.com/office/drawing/2014/main" id="{77FCB5A2-DA6A-4BBB-BA08-1166063C4B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grayscl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0596" y="83972"/>
            <a:ext cx="1249081" cy="1204340"/>
          </a:xfrm>
          <a:prstGeom prst="rect">
            <a:avLst/>
          </a:prstGeom>
          <a:noFill/>
          <a:ln>
            <a:noFill/>
          </a:ln>
          <a:effectLst>
            <a:reflection endPos="0" dist="50800" dir="5400000" sy="-100000" algn="bl" rotWithShape="0"/>
          </a:effectLst>
        </p:spPr>
      </p:pic>
      <p:sp>
        <p:nvSpPr>
          <p:cNvPr id="12" name="Rectangle 2">
            <a:extLst>
              <a:ext uri="{FF2B5EF4-FFF2-40B4-BE49-F238E27FC236}">
                <a16:creationId xmlns="" xmlns:a16="http://schemas.microsoft.com/office/drawing/2014/main" id="{9DC6F39A-3832-45BD-9818-7021E662E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481" y="137410"/>
            <a:ext cx="6363229" cy="647700"/>
          </a:xfrm>
          <a:prstGeom prst="rect">
            <a:avLst/>
          </a:prstGeom>
          <a:gradFill rotWithShape="0">
            <a:gsLst>
              <a:gs pos="0">
                <a:srgbClr val="FBE4AE"/>
              </a:gs>
              <a:gs pos="13000">
                <a:srgbClr val="BD922A"/>
              </a:gs>
              <a:gs pos="21001">
                <a:srgbClr val="BD922A"/>
              </a:gs>
              <a:gs pos="63000">
                <a:srgbClr val="FBE4AE"/>
              </a:gs>
              <a:gs pos="67000">
                <a:srgbClr val="BD922A"/>
              </a:gs>
              <a:gs pos="69000">
                <a:srgbClr val="835E17"/>
              </a:gs>
              <a:gs pos="82001">
                <a:srgbClr val="A28949"/>
              </a:gs>
              <a:gs pos="100000">
                <a:srgbClr val="FAE3B7"/>
              </a:gs>
            </a:gsLst>
            <a:lin ang="5400000"/>
          </a:gradFill>
          <a:ln w="0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l-GR" altLang="el-GR" sz="240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Narrow" pitchFamily="34" charset="0"/>
              </a:rPr>
              <a:t>ΤΕΧΝΙΚΟ ΠΡΟΓΡΑΜΜΑ </a:t>
            </a:r>
            <a:r>
              <a:rPr lang="el-GR" altLang="el-GR" sz="2400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Narrow" pitchFamily="34" charset="0"/>
              </a:rPr>
              <a:t>2024</a:t>
            </a:r>
            <a:endParaRPr lang="el-GR" altLang="el-GR" sz="2400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Narrow" pitchFamily="34" charset="0"/>
            </a:endParaRPr>
          </a:p>
        </p:txBody>
      </p:sp>
      <p:sp>
        <p:nvSpPr>
          <p:cNvPr id="13" name="TextBox 1">
            <a:extLst>
              <a:ext uri="{FF2B5EF4-FFF2-40B4-BE49-F238E27FC236}">
                <a16:creationId xmlns="" xmlns:a16="http://schemas.microsoft.com/office/drawing/2014/main" id="{40AE71FA-7D2C-4FC5-8D8E-2854286F40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2453" y="934369"/>
            <a:ext cx="7858110" cy="707886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600" dirty="0" smtClean="0"/>
              <a:t>ΝΕΑ ΕΡΓΑ ΜΕ ΧΡΗΜΑΤΟΔΟΤΗΣΗ ΣΑΤΑ – ΙΔΙΑ ΕΣΟΔΑ- ΣΑΤΑ ΟΣΚ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dirty="0" smtClean="0">
                <a:solidFill>
                  <a:srgbClr val="FF0000"/>
                </a:solidFill>
              </a:rPr>
              <a:t>1 .246.849,29 €</a:t>
            </a:r>
            <a:endParaRPr lang="el-GR" altLang="el-GR" sz="2400" dirty="0">
              <a:solidFill>
                <a:srgbClr val="FF0000"/>
              </a:solidFill>
            </a:endParaRPr>
          </a:p>
        </p:txBody>
      </p:sp>
      <p:sp>
        <p:nvSpPr>
          <p:cNvPr id="2" name="Ορθογώνιο 1"/>
          <p:cNvSpPr/>
          <p:nvPr/>
        </p:nvSpPr>
        <p:spPr>
          <a:xfrm>
            <a:off x="954584" y="1968549"/>
            <a:ext cx="8002126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sz="1800" b="0" dirty="0" smtClean="0"/>
              <a:t>ΑΝΑΠΛΑΣΕΙΣ  ΟΔΩΝ – ΠΕΖΟΔΡΟΜΩΝ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l-GR" sz="1800" b="0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sz="1800" b="0" dirty="0" smtClean="0"/>
              <a:t>ΕΠΙΣΚΕΥΗ – ΣΥΝΤΗΡΗΣΗ ΣΧΟΛΙΚΩΝ ΚΑΙ ΔΗΜΟΤΙΚΩΝ ΚΤΙΡΙΩΝ</a:t>
            </a:r>
          </a:p>
          <a:p>
            <a:pPr algn="l"/>
            <a:endParaRPr lang="el-GR" sz="1800" b="0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sz="1800" b="0" dirty="0" smtClean="0"/>
              <a:t>ΤΕΧΝΙΚΑ </a:t>
            </a:r>
            <a:r>
              <a:rPr lang="el-GR" sz="1800" b="0" dirty="0"/>
              <a:t>ΕΡΓΑ </a:t>
            </a:r>
            <a:r>
              <a:rPr lang="el-GR" sz="1800" b="0" dirty="0" smtClean="0"/>
              <a:t>ΟΔΟΠΟΙΙΑΣ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l-GR" sz="1800" b="0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sz="1800" b="0" dirty="0" smtClean="0"/>
              <a:t>ΑΣΦΑΛΤΟΣΤΡΩΣΕΙΣ </a:t>
            </a:r>
            <a:r>
              <a:rPr lang="el-GR" sz="1800" b="0" dirty="0"/>
              <a:t>– </a:t>
            </a:r>
            <a:r>
              <a:rPr lang="el-GR" sz="1800" b="0" dirty="0" smtClean="0"/>
              <a:t>ΤΣΙΜΕΝΤΟΣΤΡΩΣΕΙΣ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l-GR" sz="1800" b="0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sz="1800" b="0" dirty="0" smtClean="0"/>
              <a:t>ΕΡΓΑ ΗΛΕΚΤΡΟΦΩΤΙΣΜΟΥ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l-GR" sz="1800" b="0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sz="1800" b="0" dirty="0"/>
              <a:t>ΕΚΤΑΚΤΕΣ ΑΝΑΓΚΕΣ </a:t>
            </a:r>
            <a:r>
              <a:rPr lang="el-GR" sz="1800" b="0" dirty="0" smtClean="0"/>
              <a:t>ΖΗΜΙΩΝ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l-GR" sz="1800" b="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sz="1800" b="0" dirty="0"/>
              <a:t>ΠΡΟΜΗΘΕΙΑ </a:t>
            </a:r>
            <a:r>
              <a:rPr lang="el-GR" sz="1800" b="0" dirty="0" smtClean="0"/>
              <a:t>ΥΛΙΚΩΝ (</a:t>
            </a:r>
            <a:r>
              <a:rPr lang="el-GR" sz="1800" b="0" dirty="0"/>
              <a:t>ΞΥΛΕΙΑ, ΗΛΕΚΤΡΟΦΩΤΙΣΜΟΣ, ΣΚΥΡΟΔΕΜΑΤΑ </a:t>
            </a:r>
            <a:r>
              <a:rPr lang="el-GR" sz="1800" b="0" dirty="0" smtClean="0"/>
              <a:t>Κ.Λ.Π ΑΥΤΕΠΙΣΤΑΣΙΑ)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l-GR" sz="2000" b="0" dirty="0"/>
          </a:p>
        </p:txBody>
      </p:sp>
    </p:spTree>
    <p:extLst>
      <p:ext uri="{BB962C8B-B14F-4D97-AF65-F5344CB8AC3E}">
        <p14:creationId xmlns:p14="http://schemas.microsoft.com/office/powerpoint/2010/main" val="157734190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10">
            <a:extLst>
              <a:ext uri="{FF2B5EF4-FFF2-40B4-BE49-F238E27FC236}">
                <a16:creationId xmlns="" xmlns:a16="http://schemas.microsoft.com/office/drawing/2014/main" id="{B34EAC30-9C4B-46E3-BA0E-F3ADA0AE2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838" y="1784301"/>
            <a:ext cx="8066617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 cmpd="tri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endParaRPr lang="el-GR" altLang="el-GR" sz="2000" dirty="0"/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l-GR" altLang="el-GR" sz="2000" dirty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l-GR" altLang="el-GR" sz="2800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ΕΥΧΑΡΙΣΤΩ</a:t>
            </a:r>
            <a:r>
              <a:rPr lang="en-US" altLang="el-GR" sz="2800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el-GR" altLang="el-GR" sz="2800" dirty="0" smtClean="0">
              <a:ln w="12700">
                <a:solidFill>
                  <a:srgbClr val="FF000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l-GR" altLang="el-GR" sz="2800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ΓΙΑ ΤΗΝ ΠΡΟΣΟΧΗ ΣΑΣ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l-GR" altLang="el-GR" sz="2800" b="0" dirty="0"/>
          </a:p>
          <a:p>
            <a:pPr algn="just" eaLnBrk="1" hangingPunct="1">
              <a:lnSpc>
                <a:spcPct val="80000"/>
              </a:lnSpc>
            </a:pPr>
            <a:endParaRPr lang="el-GR" altLang="el-GR" sz="2800" b="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8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"/>
            <a:ext cx="1365646" cy="2700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2">
            <a:extLst>
              <a:ext uri="{FF2B5EF4-FFF2-40B4-BE49-F238E27FC236}">
                <a16:creationId xmlns="" xmlns:a16="http://schemas.microsoft.com/office/drawing/2014/main" id="{9DC6F39A-3832-45BD-9818-7021E662E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1226" y="285634"/>
            <a:ext cx="6363229" cy="647700"/>
          </a:xfrm>
          <a:prstGeom prst="rect">
            <a:avLst/>
          </a:prstGeom>
          <a:gradFill rotWithShape="0">
            <a:gsLst>
              <a:gs pos="0">
                <a:srgbClr val="FBE4AE"/>
              </a:gs>
              <a:gs pos="13000">
                <a:srgbClr val="BD922A"/>
              </a:gs>
              <a:gs pos="21001">
                <a:srgbClr val="BD922A"/>
              </a:gs>
              <a:gs pos="63000">
                <a:srgbClr val="FBE4AE"/>
              </a:gs>
              <a:gs pos="67000">
                <a:srgbClr val="BD922A"/>
              </a:gs>
              <a:gs pos="69000">
                <a:srgbClr val="835E17"/>
              </a:gs>
              <a:gs pos="82001">
                <a:srgbClr val="A28949"/>
              </a:gs>
              <a:gs pos="100000">
                <a:srgbClr val="FAE3B7"/>
              </a:gs>
            </a:gsLst>
            <a:lin ang="5400000"/>
          </a:gradFill>
          <a:ln w="0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l-GR" altLang="el-GR" sz="240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Narrow" pitchFamily="34" charset="0"/>
              </a:rPr>
              <a:t>ΤΕΧΝΙΚΟ ΠΡΟΓΡΑΜΜΑ </a:t>
            </a:r>
            <a:r>
              <a:rPr lang="el-GR" altLang="el-GR" sz="2400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Narrow" pitchFamily="34" charset="0"/>
              </a:rPr>
              <a:t>2024</a:t>
            </a:r>
            <a:endParaRPr lang="el-GR" altLang="el-GR" sz="2400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Narrow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"/>
            <a:ext cx="1365646" cy="2700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2">
            <a:extLst>
              <a:ext uri="{FF2B5EF4-FFF2-40B4-BE49-F238E27FC236}">
                <a16:creationId xmlns="" xmlns:a16="http://schemas.microsoft.com/office/drawing/2014/main" id="{9DC6F39A-3832-45BD-9818-7021E662E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1226" y="285634"/>
            <a:ext cx="6363229" cy="647700"/>
          </a:xfrm>
          <a:prstGeom prst="rect">
            <a:avLst/>
          </a:prstGeom>
          <a:gradFill rotWithShape="0">
            <a:gsLst>
              <a:gs pos="0">
                <a:srgbClr val="FBE4AE"/>
              </a:gs>
              <a:gs pos="13000">
                <a:srgbClr val="BD922A"/>
              </a:gs>
              <a:gs pos="21001">
                <a:srgbClr val="BD922A"/>
              </a:gs>
              <a:gs pos="63000">
                <a:srgbClr val="FBE4AE"/>
              </a:gs>
              <a:gs pos="67000">
                <a:srgbClr val="BD922A"/>
              </a:gs>
              <a:gs pos="69000">
                <a:srgbClr val="835E17"/>
              </a:gs>
              <a:gs pos="82001">
                <a:srgbClr val="A28949"/>
              </a:gs>
              <a:gs pos="100000">
                <a:srgbClr val="FAE3B7"/>
              </a:gs>
            </a:gsLst>
            <a:lin ang="5400000"/>
          </a:gradFill>
          <a:ln w="0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l-GR" altLang="el-GR" sz="240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Narrow" pitchFamily="34" charset="0"/>
              </a:rPr>
              <a:t>ΤΕΧΝΙΚΟ ΠΡΟΓΡΑΜΜΑ </a:t>
            </a:r>
            <a:r>
              <a:rPr lang="el-GR" altLang="el-GR" sz="2400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Narrow" pitchFamily="34" charset="0"/>
              </a:rPr>
              <a:t>202</a:t>
            </a:r>
            <a:r>
              <a:rPr lang="el-GR" altLang="el-GR" sz="240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Narrow" pitchFamily="34" charset="0"/>
              </a:rPr>
              <a:t>4</a:t>
            </a:r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915600"/>
              </p:ext>
            </p:extLst>
          </p:nvPr>
        </p:nvGraphicFramePr>
        <p:xfrm>
          <a:off x="2180745" y="1052736"/>
          <a:ext cx="6643710" cy="5487376"/>
        </p:xfrm>
        <a:graphic>
          <a:graphicData uri="http://schemas.openxmlformats.org/drawingml/2006/table">
            <a:tbl>
              <a:tblPr/>
              <a:tblGrid>
                <a:gridCol w="2467246"/>
                <a:gridCol w="1584176"/>
                <a:gridCol w="2592288"/>
              </a:tblGrid>
              <a:tr h="33702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l-G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ΚΑΤΑΝΟΜΗ </a:t>
                      </a:r>
                      <a:r>
                        <a:rPr lang="el-GR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ΣΑΤΑ</a:t>
                      </a:r>
                      <a:endParaRPr lang="el-GR" sz="16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600" b="0" i="0" u="none" strike="noStrike">
                          <a:effectLst/>
                          <a:latin typeface="Arial"/>
                        </a:rPr>
                        <a:t>1.330.590,00 €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02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 dirty="0">
                          <a:effectLst/>
                          <a:latin typeface="Arial"/>
                        </a:rPr>
                        <a:t>ΔΗΜΟΣ ΑΓΡΙΝΙΟΥ 20%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600" b="0" i="0" u="none" strike="noStrike">
                          <a:effectLst/>
                          <a:latin typeface="Arial"/>
                        </a:rPr>
                        <a:t>-266.118,00 €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024"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 dirty="0">
                          <a:effectLst/>
                          <a:latin typeface="Arial"/>
                        </a:rPr>
                        <a:t>ΚΑΤΑΝΟΜΗ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600" b="0" i="0" u="none" strike="noStrike" dirty="0">
                          <a:effectLst/>
                          <a:latin typeface="Arial"/>
                        </a:rPr>
                        <a:t>1.064.472,00 €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70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1" i="0" u="none" strike="noStrike" dirty="0">
                          <a:effectLst/>
                          <a:latin typeface="Arial"/>
                        </a:rPr>
                        <a:t>ΔΗΜΟΤΙΚΗ ΕΝΟΤΗΤΑ</a:t>
                      </a:r>
                    </a:p>
                  </a:txBody>
                  <a:tcPr marL="9110" marR="9110" marT="91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1" i="0" u="none" strike="noStrike" dirty="0">
                          <a:effectLst/>
                          <a:latin typeface="Arial"/>
                        </a:rPr>
                        <a:t>ΠΟΣΟΣΤΟ ΚΑΤΑΝΟΜΗΣ %</a:t>
                      </a:r>
                    </a:p>
                  </a:txBody>
                  <a:tcPr marL="9110" marR="9110" marT="91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1" i="0" u="none" strike="noStrike" dirty="0">
                          <a:effectLst/>
                          <a:latin typeface="Arial"/>
                        </a:rPr>
                        <a:t>ΚΑΤΑΝΟΜΗ</a:t>
                      </a:r>
                    </a:p>
                  </a:txBody>
                  <a:tcPr marL="9110" marR="9110" marT="91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774"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 dirty="0">
                          <a:effectLst/>
                          <a:latin typeface="Arial"/>
                        </a:rPr>
                        <a:t>ΑΓΡΙΝΙΟΥ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600" b="0" i="0" u="none" strike="noStrike" dirty="0">
                          <a:effectLst/>
                          <a:latin typeface="Arial"/>
                        </a:rPr>
                        <a:t>44,78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600" b="0" i="0" u="none" strike="noStrike" dirty="0">
                          <a:effectLst/>
                          <a:latin typeface="Arial"/>
                        </a:rPr>
                        <a:t>476.670,56 €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774"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 dirty="0">
                          <a:effectLst/>
                          <a:latin typeface="Arial"/>
                        </a:rPr>
                        <a:t>ΑΓΓΕΛΟΚΑΣΤΡΟΥ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600" b="0" i="0" u="none" strike="noStrike" dirty="0">
                          <a:effectLst/>
                          <a:latin typeface="Arial"/>
                        </a:rPr>
                        <a:t>3,01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600" b="0" i="0" u="none" strike="noStrike" dirty="0">
                          <a:effectLst/>
                          <a:latin typeface="Arial"/>
                        </a:rPr>
                        <a:t>32.040,61 €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774"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>
                          <a:effectLst/>
                          <a:latin typeface="Arial"/>
                        </a:rPr>
                        <a:t>ΑΡΑΚΥΝΘΟΥ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600" b="0" i="0" u="none" strike="noStrike" dirty="0">
                          <a:effectLst/>
                          <a:latin typeface="Arial"/>
                        </a:rPr>
                        <a:t>6,57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600" b="0" i="0" u="none" strike="noStrike" dirty="0">
                          <a:effectLst/>
                          <a:latin typeface="Arial"/>
                        </a:rPr>
                        <a:t>69.935,81 €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774"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>
                          <a:effectLst/>
                          <a:latin typeface="Arial"/>
                        </a:rPr>
                        <a:t>ΘΕΣΤΙΕΩΝ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600" b="0" i="0" u="none" strike="noStrike" dirty="0">
                          <a:effectLst/>
                          <a:latin typeface="Arial"/>
                        </a:rPr>
                        <a:t>7,58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600" b="0" i="0" u="none" strike="noStrike" dirty="0">
                          <a:effectLst/>
                          <a:latin typeface="Arial"/>
                        </a:rPr>
                        <a:t>80.686,98 €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774"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>
                          <a:effectLst/>
                          <a:latin typeface="Arial"/>
                        </a:rPr>
                        <a:t>ΜΑΚΡΥΝΕΙΑΣ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600" b="0" i="0" u="none" strike="noStrike">
                          <a:effectLst/>
                          <a:latin typeface="Arial"/>
                        </a:rPr>
                        <a:t>6,71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600" b="0" i="0" u="none" strike="noStrike" dirty="0">
                          <a:effectLst/>
                          <a:latin typeface="Arial"/>
                        </a:rPr>
                        <a:t>71.426,07 €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774"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>
                          <a:effectLst/>
                          <a:latin typeface="Arial"/>
                        </a:rPr>
                        <a:t>ΝΕΑΠΟΛΗΣ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600" b="0" i="0" u="none" strike="noStrike">
                          <a:effectLst/>
                          <a:latin typeface="Arial"/>
                        </a:rPr>
                        <a:t>7,65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600" b="0" i="0" u="none" strike="noStrike" dirty="0">
                          <a:effectLst/>
                          <a:latin typeface="Arial"/>
                        </a:rPr>
                        <a:t>81.432,11 €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774"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>
                          <a:effectLst/>
                          <a:latin typeface="Arial"/>
                        </a:rPr>
                        <a:t>ΠΑΝΑΙΤΩΛΙΚΟΥ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600" b="0" i="0" u="none" strike="noStrike">
                          <a:effectLst/>
                          <a:latin typeface="Arial"/>
                        </a:rPr>
                        <a:t>3,91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600" b="0" i="0" u="none" strike="noStrike" dirty="0">
                          <a:effectLst/>
                          <a:latin typeface="Arial"/>
                        </a:rPr>
                        <a:t>41.620,86 €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774"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>
                          <a:effectLst/>
                          <a:latin typeface="Arial"/>
                        </a:rPr>
                        <a:t>ΠΑΡΑΒΟΛΑΣ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600" b="0" i="0" u="none" strike="noStrike">
                          <a:effectLst/>
                          <a:latin typeface="Arial"/>
                        </a:rPr>
                        <a:t>7,4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600" b="0" i="0" u="none" strike="noStrike" dirty="0">
                          <a:effectLst/>
                          <a:latin typeface="Arial"/>
                        </a:rPr>
                        <a:t>78.770,93 €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774"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>
                          <a:effectLst/>
                          <a:latin typeface="Arial"/>
                        </a:rPr>
                        <a:t>ΠΑΡΑΚΑΜΠΥΛΙΩΝ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600" b="0" i="0" u="none" strike="noStrike">
                          <a:effectLst/>
                          <a:latin typeface="Arial"/>
                        </a:rPr>
                        <a:t>5,25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600" b="0" i="0" u="none" strike="noStrike" dirty="0">
                          <a:effectLst/>
                          <a:latin typeface="Arial"/>
                        </a:rPr>
                        <a:t>55.884,78 €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774"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>
                          <a:effectLst/>
                          <a:latin typeface="Arial"/>
                        </a:rPr>
                        <a:t>ΣΤΡΑΤΟΥ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600" b="0" i="0" u="none" strike="noStrike">
                          <a:effectLst/>
                          <a:latin typeface="Arial"/>
                        </a:rPr>
                        <a:t>7,14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600" b="0" i="0" u="none" strike="noStrike" dirty="0">
                          <a:effectLst/>
                          <a:latin typeface="Arial"/>
                        </a:rPr>
                        <a:t>76.003,30 €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774"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i="0" u="none" strike="noStrike" dirty="0">
                          <a:effectLst/>
                          <a:latin typeface="Arial"/>
                        </a:rPr>
                        <a:t>ΣΥΝΟΛΟ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 dirty="0">
                          <a:effectLst/>
                          <a:latin typeface="Arial"/>
                        </a:rPr>
                        <a:t>100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 dirty="0">
                          <a:effectLst/>
                          <a:latin typeface="Arial"/>
                        </a:rPr>
                        <a:t>1.064.472,00 €</a:t>
                      </a:r>
                    </a:p>
                  </a:txBody>
                  <a:tcPr marL="9110" marR="9110" marT="91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834014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Προεπιλεγμένη σχεδίαση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76200" cap="flat" cmpd="tri" algn="ctr">
          <a:solidFill>
            <a:srgbClr val="C1BF65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spAutoFit/>
      </a:bodyPr>
      <a:lstStyle>
        <a:defPPr>
          <a:defRPr sz="2000" dirty="0"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76200" cap="flat" cmpd="tri" algn="ctr">
          <a:solidFill>
            <a:srgbClr val="C1BF65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6725</TotalTime>
  <Words>357</Words>
  <Application>Microsoft Office PowerPoint</Application>
  <PresentationFormat>Προσαρμογή</PresentationFormat>
  <Paragraphs>193</Paragraphs>
  <Slides>9</Slides>
  <Notes>9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4" baseType="lpstr">
      <vt:lpstr>Arial</vt:lpstr>
      <vt:lpstr>Arial Narrow</vt:lpstr>
      <vt:lpstr>Calibri</vt:lpstr>
      <vt:lpstr>Times New Roman</vt:lpstr>
      <vt:lpstr>Προεπιλεγμένη σχεδίαση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dimosagriniou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ΒΙΩΣΙΜΗ ΑΣΤΙΚΗ ΑΝΑΠΤΥΞΗ</dc:title>
  <dc:creator>papapanou</dc:creator>
  <cp:lastModifiedBy>Λογαριασμός Microsoft</cp:lastModifiedBy>
  <cp:revision>439</cp:revision>
  <cp:lastPrinted>2023-12-18T10:46:51Z</cp:lastPrinted>
  <dcterms:created xsi:type="dcterms:W3CDTF">2016-04-14T07:52:28Z</dcterms:created>
  <dcterms:modified xsi:type="dcterms:W3CDTF">2023-12-19T17:05:31Z</dcterms:modified>
</cp:coreProperties>
</file>